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3" r:id="rId3"/>
    <p:sldMasterId id="2147483675" r:id="rId4"/>
    <p:sldMasterId id="2147483687" r:id="rId5"/>
    <p:sldMasterId id="2147483699" r:id="rId6"/>
  </p:sldMasterIdLst>
  <p:notesMasterIdLst>
    <p:notesMasterId r:id="rId34"/>
  </p:notesMasterIdLst>
  <p:handoutMasterIdLst>
    <p:handoutMasterId r:id="rId35"/>
  </p:handoutMasterIdLst>
  <p:sldIdLst>
    <p:sldId id="277" r:id="rId7"/>
    <p:sldId id="278" r:id="rId8"/>
    <p:sldId id="258" r:id="rId9"/>
    <p:sldId id="271" r:id="rId10"/>
    <p:sldId id="257" r:id="rId11"/>
    <p:sldId id="265" r:id="rId12"/>
    <p:sldId id="264" r:id="rId13"/>
    <p:sldId id="281" r:id="rId14"/>
    <p:sldId id="280" r:id="rId15"/>
    <p:sldId id="282" r:id="rId16"/>
    <p:sldId id="262" r:id="rId17"/>
    <p:sldId id="268" r:id="rId18"/>
    <p:sldId id="276" r:id="rId19"/>
    <p:sldId id="272" r:id="rId20"/>
    <p:sldId id="283" r:id="rId21"/>
    <p:sldId id="284" r:id="rId22"/>
    <p:sldId id="292" r:id="rId23"/>
    <p:sldId id="285" r:id="rId24"/>
    <p:sldId id="286" r:id="rId25"/>
    <p:sldId id="287" r:id="rId26"/>
    <p:sldId id="288" r:id="rId27"/>
    <p:sldId id="289" r:id="rId28"/>
    <p:sldId id="290" r:id="rId29"/>
    <p:sldId id="291" r:id="rId30"/>
    <p:sldId id="293" r:id="rId31"/>
    <p:sldId id="261" r:id="rId32"/>
    <p:sldId id="266" r:id="rId33"/>
  </p:sldIdLst>
  <p:sldSz cx="9144000" cy="6858000" type="screen4x3"/>
  <p:notesSz cx="9236075"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30" autoAdjust="0"/>
    <p:restoredTop sz="72647" autoAdjust="0"/>
  </p:normalViewPr>
  <p:slideViewPr>
    <p:cSldViewPr>
      <p:cViewPr varScale="1">
        <p:scale>
          <a:sx n="50" d="100"/>
          <a:sy n="50" d="100"/>
        </p:scale>
        <p:origin x="1866" y="5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spPr>
            <a:solidFill>
              <a:srgbClr val="0070C0"/>
            </a:solidFill>
          </c:spPr>
          <c:dPt>
            <c:idx val="1"/>
            <c:bubble3D val="0"/>
            <c:spPr>
              <a:solidFill>
                <a:srgbClr val="92D050"/>
              </a:solidFill>
            </c:spPr>
          </c:dPt>
          <c:dPt>
            <c:idx val="2"/>
            <c:bubble3D val="0"/>
            <c:spPr>
              <a:solidFill>
                <a:srgbClr val="FFC000"/>
              </a:solidFill>
            </c:spPr>
          </c:dPt>
          <c:dPt>
            <c:idx val="3"/>
            <c:bubble3D val="0"/>
            <c:spPr>
              <a:solidFill>
                <a:srgbClr val="FF0000"/>
              </a:solidFill>
            </c:spPr>
          </c:dPt>
          <c:dPt>
            <c:idx val="4"/>
            <c:bubble3D val="0"/>
            <c:spPr>
              <a:solidFill>
                <a:schemeClr val="bg1">
                  <a:lumMod val="50000"/>
                </a:schemeClr>
              </a:solidFill>
            </c:spPr>
          </c:dPt>
          <c:dLbls>
            <c:dLbl>
              <c:idx val="0"/>
              <c:layout/>
              <c:tx>
                <c:rich>
                  <a:bodyPr/>
                  <a:lstStyle/>
                  <a:p>
                    <a:r>
                      <a:rPr lang="en-US"/>
                      <a:t>Excellent, </a:t>
                    </a:r>
                  </a:p>
                  <a:p>
                    <a:r>
                      <a:rPr lang="en-US"/>
                      <a:t>10%</a:t>
                    </a:r>
                  </a:p>
                </c:rich>
              </c:tx>
              <c:dLblPos val="bestFit"/>
              <c:showLegendKey val="0"/>
              <c:showVal val="1"/>
              <c:showCatName val="1"/>
              <c:showSerName val="0"/>
              <c:showPercent val="0"/>
              <c:showBubbleSize val="0"/>
              <c:extLst>
                <c:ext xmlns:c15="http://schemas.microsoft.com/office/drawing/2012/chart" uri="{CE6537A1-D6FC-4f65-9D91-7224C49458BB}">
                  <c15:layout/>
                </c:ext>
              </c:extLst>
            </c:dLbl>
            <c:dLbl>
              <c:idx val="1"/>
              <c:layout/>
              <c:tx>
                <c:rich>
                  <a:bodyPr/>
                  <a:lstStyle/>
                  <a:p>
                    <a:r>
                      <a:rPr lang="en-US"/>
                      <a:t>Good, </a:t>
                    </a:r>
                  </a:p>
                  <a:p>
                    <a:r>
                      <a:rPr lang="en-US"/>
                      <a:t>56%</a:t>
                    </a:r>
                  </a:p>
                </c:rich>
              </c:tx>
              <c:dLblPos val="bestFit"/>
              <c:showLegendKey val="0"/>
              <c:showVal val="1"/>
              <c:showCatName val="1"/>
              <c:showSerName val="0"/>
              <c:showPercent val="0"/>
              <c:showBubbleSize val="0"/>
              <c:extLst>
                <c:ext xmlns:c15="http://schemas.microsoft.com/office/drawing/2012/chart" uri="{CE6537A1-D6FC-4f65-9D91-7224C49458BB}">
                  <c15:layout/>
                </c:ext>
              </c:extLst>
            </c:dLbl>
            <c:dLbl>
              <c:idx val="2"/>
              <c:layout/>
              <c:tx>
                <c:rich>
                  <a:bodyPr/>
                  <a:lstStyle/>
                  <a:p>
                    <a:r>
                      <a:rPr lang="en-US"/>
                      <a:t>Fair, </a:t>
                    </a:r>
                  </a:p>
                  <a:p>
                    <a:r>
                      <a:rPr lang="en-US"/>
                      <a:t>30%</a:t>
                    </a:r>
                  </a:p>
                </c:rich>
              </c:tx>
              <c:dLblPos val="bestFit"/>
              <c:showLegendKey val="0"/>
              <c:showVal val="1"/>
              <c:showCatName val="1"/>
              <c:showSerName val="0"/>
              <c:showPercent val="0"/>
              <c:showBubbleSize val="0"/>
              <c:extLst>
                <c:ext xmlns:c15="http://schemas.microsoft.com/office/drawing/2012/chart" uri="{CE6537A1-D6FC-4f65-9D91-7224C49458BB}">
                  <c15:layout/>
                </c:ext>
              </c:extLst>
            </c:dLbl>
            <c:dLbl>
              <c:idx val="3"/>
              <c:layout>
                <c:manualLayout>
                  <c:x val="-6.1203658136482937E-2"/>
                  <c:y val="0"/>
                </c:manualLayout>
              </c:layout>
              <c:tx>
                <c:rich>
                  <a:bodyPr/>
                  <a:lstStyle/>
                  <a:p>
                    <a:r>
                      <a:rPr lang="en-US"/>
                      <a:t>Poor, </a:t>
                    </a:r>
                  </a:p>
                  <a:p>
                    <a:r>
                      <a:rPr lang="en-US"/>
                      <a:t>2%</a:t>
                    </a:r>
                  </a:p>
                </c:rich>
              </c:tx>
              <c:dLblPos val="bestFit"/>
              <c:showLegendKey val="0"/>
              <c:showVal val="1"/>
              <c:showCatName val="1"/>
              <c:showSerName val="0"/>
              <c:showPercent val="0"/>
              <c:showBubbleSize val="0"/>
              <c:extLst>
                <c:ext xmlns:c15="http://schemas.microsoft.com/office/drawing/2012/chart" uri="{CE6537A1-D6FC-4f65-9D91-7224C49458BB}">
                  <c15:layout/>
                </c:ext>
              </c:extLst>
            </c:dLbl>
            <c:dLbl>
              <c:idx val="4"/>
              <c:layout>
                <c:manualLayout>
                  <c:x val="0.10852177657480315"/>
                  <c:y val="1.0076354092102124E-3"/>
                </c:manualLayout>
              </c:layout>
              <c:tx>
                <c:rich>
                  <a:bodyPr/>
                  <a:lstStyle/>
                  <a:p>
                    <a:r>
                      <a:rPr lang="en-US" dirty="0"/>
                      <a:t>No Data, </a:t>
                    </a:r>
                  </a:p>
                  <a:p>
                    <a:r>
                      <a:rPr lang="en-US" dirty="0"/>
                      <a:t>2%</a:t>
                    </a:r>
                  </a:p>
                </c:rich>
              </c:tx>
              <c:dLblPos val="bestFit"/>
              <c:showLegendKey val="0"/>
              <c:showVal val="1"/>
              <c:showCatName val="1"/>
              <c:showSerName val="0"/>
              <c:showPercent val="0"/>
              <c:showBubbleSize val="0"/>
              <c:extLst>
                <c:ext xmlns:c15="http://schemas.microsoft.com/office/drawing/2012/chart" uri="{CE6537A1-D6FC-4f65-9D91-7224C49458BB}">
                  <c15:layout/>
                </c:ext>
              </c:extLst>
            </c:dLbl>
            <c:spPr>
              <a:noFill/>
              <a:ln>
                <a:noFill/>
              </a:ln>
              <a:effectLst/>
            </c:spPr>
            <c:txPr>
              <a:bodyPr/>
              <a:lstStyle/>
              <a:p>
                <a:pPr>
                  <a:defRPr sz="1400"/>
                </a:pPr>
                <a:endParaRPr lang="en-US"/>
              </a:p>
            </c:txPr>
            <c:dLblPos val="bestFit"/>
            <c:showLegendKey val="0"/>
            <c:showVal val="1"/>
            <c:showCatName val="1"/>
            <c:showSerName val="0"/>
            <c:showPercent val="0"/>
            <c:showBubbleSize val="0"/>
            <c:showLeaderLines val="1"/>
            <c:extLst>
              <c:ext xmlns:c15="http://schemas.microsoft.com/office/drawing/2012/chart" uri="{CE6537A1-D6FC-4f65-9D91-7224C49458BB}"/>
            </c:extLst>
          </c:dLbls>
          <c:cat>
            <c:strRef>
              <c:f>Comparison!$A$82:$A$86</c:f>
              <c:strCache>
                <c:ptCount val="5"/>
                <c:pt idx="0">
                  <c:v>Excellent</c:v>
                </c:pt>
                <c:pt idx="1">
                  <c:v>Good</c:v>
                </c:pt>
                <c:pt idx="2">
                  <c:v>Fair</c:v>
                </c:pt>
                <c:pt idx="3">
                  <c:v>Poor</c:v>
                </c:pt>
                <c:pt idx="4">
                  <c:v>No Data</c:v>
                </c:pt>
              </c:strCache>
            </c:strRef>
          </c:cat>
          <c:val>
            <c:numRef>
              <c:f>Comparison!$E$82:$E$86</c:f>
              <c:numCache>
                <c:formatCode>0%</c:formatCode>
                <c:ptCount val="5"/>
                <c:pt idx="0">
                  <c:v>0.1</c:v>
                </c:pt>
                <c:pt idx="1">
                  <c:v>0.56000000000000005</c:v>
                </c:pt>
                <c:pt idx="2">
                  <c:v>0.3</c:v>
                </c:pt>
                <c:pt idx="3">
                  <c:v>0.02</c:v>
                </c:pt>
                <c:pt idx="4">
                  <c:v>0.02</c:v>
                </c:pt>
              </c:numCache>
            </c:numRef>
          </c:val>
        </c:ser>
        <c:dLbls>
          <c:dLblPos val="bestFit"/>
          <c:showLegendKey val="0"/>
          <c:showVal val="1"/>
          <c:showCatName val="0"/>
          <c:showSerName val="0"/>
          <c:showPercent val="0"/>
          <c:showBubbleSize val="0"/>
          <c:showLeaderLines val="1"/>
        </c:dLbls>
        <c:firstSliceAng val="0"/>
      </c:pieChart>
    </c:plotArea>
    <c:legend>
      <c:legendPos val="r"/>
      <c:layout>
        <c:manualLayout>
          <c:xMode val="edge"/>
          <c:yMode val="edge"/>
          <c:x val="0.81236199967191602"/>
          <c:y val="0.25270412789310426"/>
          <c:w val="0.16583148786089238"/>
          <c:h val="0.34750221943472576"/>
        </c:manualLayout>
      </c:layout>
      <c:overlay val="0"/>
    </c:legend>
    <c:plotVisOnly val="1"/>
    <c:dispBlanksAs val="gap"/>
    <c:showDLblsOverMax val="0"/>
  </c:chart>
  <c:externalData r:id="rId2">
    <c:autoUpdate val="0"/>
  </c:externalData>
  <c:userShapes r:id="rId3"/>
</c:chartSpace>
</file>

<file path=ppt/drawings/drawing1.xml><?xml version="1.0" encoding="utf-8"?>
<c:userShapes xmlns:c="http://schemas.openxmlformats.org/drawingml/2006/chart">
  <cdr:relSizeAnchor xmlns:cdr="http://schemas.openxmlformats.org/drawingml/2006/chartDrawing">
    <cdr:from>
      <cdr:x>0.10938</cdr:x>
      <cdr:y>0.89091</cdr:y>
    </cdr:from>
    <cdr:to>
      <cdr:x>0.76563</cdr:x>
      <cdr:y>1</cdr:y>
    </cdr:to>
    <cdr:sp macro="" textlink="">
      <cdr:nvSpPr>
        <cdr:cNvPr id="2" name="TextBox 1"/>
        <cdr:cNvSpPr txBox="1"/>
      </cdr:nvSpPr>
      <cdr:spPr>
        <a:xfrm xmlns:a="http://schemas.openxmlformats.org/drawingml/2006/main">
          <a:off x="533400" y="3733800"/>
          <a:ext cx="3200400" cy="4572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dirty="0" smtClean="0"/>
            <a:t>n = 67</a:t>
          </a:r>
          <a:endParaRPr lang="en-US" sz="14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02299" cy="351737"/>
          </a:xfrm>
          <a:prstGeom prst="rect">
            <a:avLst/>
          </a:prstGeom>
        </p:spPr>
        <p:txBody>
          <a:bodyPr vert="horz" lIns="92830" tIns="46415" rIns="92830" bIns="46415" rtlCol="0"/>
          <a:lstStyle>
            <a:lvl1pPr algn="l">
              <a:defRPr sz="1200"/>
            </a:lvl1pPr>
          </a:lstStyle>
          <a:p>
            <a:endParaRPr lang="en-US"/>
          </a:p>
        </p:txBody>
      </p:sp>
      <p:sp>
        <p:nvSpPr>
          <p:cNvPr id="3" name="Date Placeholder 2"/>
          <p:cNvSpPr>
            <a:spLocks noGrp="1"/>
          </p:cNvSpPr>
          <p:nvPr>
            <p:ph type="dt" sz="quarter" idx="1"/>
          </p:nvPr>
        </p:nvSpPr>
        <p:spPr>
          <a:xfrm>
            <a:off x="5231639" y="1"/>
            <a:ext cx="4002299" cy="351737"/>
          </a:xfrm>
          <a:prstGeom prst="rect">
            <a:avLst/>
          </a:prstGeom>
        </p:spPr>
        <p:txBody>
          <a:bodyPr vert="horz" lIns="92830" tIns="46415" rIns="92830" bIns="46415" rtlCol="0"/>
          <a:lstStyle>
            <a:lvl1pPr algn="r">
              <a:defRPr sz="1200"/>
            </a:lvl1pPr>
          </a:lstStyle>
          <a:p>
            <a:fld id="{BB14D0B3-1380-493F-B9F3-B42251B981B5}" type="datetimeFigureOut">
              <a:rPr lang="en-US" smtClean="0"/>
              <a:t>3/1/2018</a:t>
            </a:fld>
            <a:endParaRPr lang="en-US"/>
          </a:p>
        </p:txBody>
      </p:sp>
      <p:sp>
        <p:nvSpPr>
          <p:cNvPr id="4" name="Footer Placeholder 3"/>
          <p:cNvSpPr>
            <a:spLocks noGrp="1"/>
          </p:cNvSpPr>
          <p:nvPr>
            <p:ph type="ftr" sz="quarter" idx="2"/>
          </p:nvPr>
        </p:nvSpPr>
        <p:spPr>
          <a:xfrm>
            <a:off x="0" y="6658664"/>
            <a:ext cx="4002299" cy="351736"/>
          </a:xfrm>
          <a:prstGeom prst="rect">
            <a:avLst/>
          </a:prstGeom>
        </p:spPr>
        <p:txBody>
          <a:bodyPr vert="horz" lIns="92830" tIns="46415" rIns="92830" bIns="46415" rtlCol="0" anchor="b"/>
          <a:lstStyle>
            <a:lvl1pPr algn="l">
              <a:defRPr sz="1200"/>
            </a:lvl1pPr>
          </a:lstStyle>
          <a:p>
            <a:endParaRPr lang="en-US"/>
          </a:p>
        </p:txBody>
      </p:sp>
      <p:sp>
        <p:nvSpPr>
          <p:cNvPr id="5" name="Slide Number Placeholder 4"/>
          <p:cNvSpPr>
            <a:spLocks noGrp="1"/>
          </p:cNvSpPr>
          <p:nvPr>
            <p:ph type="sldNum" sz="quarter" idx="3"/>
          </p:nvPr>
        </p:nvSpPr>
        <p:spPr>
          <a:xfrm>
            <a:off x="5231639" y="6658664"/>
            <a:ext cx="4002299" cy="351736"/>
          </a:xfrm>
          <a:prstGeom prst="rect">
            <a:avLst/>
          </a:prstGeom>
        </p:spPr>
        <p:txBody>
          <a:bodyPr vert="horz" lIns="92830" tIns="46415" rIns="92830" bIns="46415" rtlCol="0" anchor="b"/>
          <a:lstStyle>
            <a:lvl1pPr algn="r">
              <a:defRPr sz="1200"/>
            </a:lvl1pPr>
          </a:lstStyle>
          <a:p>
            <a:fld id="{73D5FDD9-CDDA-4EFD-96F9-B41B4BE445EC}" type="slidenum">
              <a:rPr lang="en-US" smtClean="0"/>
              <a:t>‹#›</a:t>
            </a:fld>
            <a:endParaRPr lang="en-US"/>
          </a:p>
        </p:txBody>
      </p:sp>
    </p:spTree>
    <p:extLst>
      <p:ext uri="{BB962C8B-B14F-4D97-AF65-F5344CB8AC3E}">
        <p14:creationId xmlns:p14="http://schemas.microsoft.com/office/powerpoint/2010/main" val="11646936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02299" cy="350520"/>
          </a:xfrm>
          <a:prstGeom prst="rect">
            <a:avLst/>
          </a:prstGeom>
        </p:spPr>
        <p:txBody>
          <a:bodyPr vert="horz" lIns="92830" tIns="46415" rIns="92830" bIns="46415" rtlCol="0"/>
          <a:lstStyle>
            <a:lvl1pPr algn="l">
              <a:defRPr sz="1200"/>
            </a:lvl1pPr>
          </a:lstStyle>
          <a:p>
            <a:endParaRPr lang="en-US"/>
          </a:p>
        </p:txBody>
      </p:sp>
      <p:sp>
        <p:nvSpPr>
          <p:cNvPr id="3" name="Date Placeholder 2"/>
          <p:cNvSpPr>
            <a:spLocks noGrp="1"/>
          </p:cNvSpPr>
          <p:nvPr>
            <p:ph type="dt" idx="1"/>
          </p:nvPr>
        </p:nvSpPr>
        <p:spPr>
          <a:xfrm>
            <a:off x="5231639" y="0"/>
            <a:ext cx="4002299" cy="350520"/>
          </a:xfrm>
          <a:prstGeom prst="rect">
            <a:avLst/>
          </a:prstGeom>
        </p:spPr>
        <p:txBody>
          <a:bodyPr vert="horz" lIns="92830" tIns="46415" rIns="92830" bIns="46415" rtlCol="0"/>
          <a:lstStyle>
            <a:lvl1pPr algn="r">
              <a:defRPr sz="1200"/>
            </a:lvl1pPr>
          </a:lstStyle>
          <a:p>
            <a:fld id="{A29CE633-14ED-46D3-A969-252586DD1733}" type="datetimeFigureOut">
              <a:rPr lang="en-US" smtClean="0"/>
              <a:t>2/28/2018</a:t>
            </a:fld>
            <a:endParaRPr lang="en-US"/>
          </a:p>
        </p:txBody>
      </p:sp>
      <p:sp>
        <p:nvSpPr>
          <p:cNvPr id="4" name="Slide Image Placeholder 3"/>
          <p:cNvSpPr>
            <a:spLocks noGrp="1" noRot="1" noChangeAspect="1"/>
          </p:cNvSpPr>
          <p:nvPr>
            <p:ph type="sldImg" idx="2"/>
          </p:nvPr>
        </p:nvSpPr>
        <p:spPr>
          <a:xfrm>
            <a:off x="2865438" y="525463"/>
            <a:ext cx="3505200" cy="2628900"/>
          </a:xfrm>
          <a:prstGeom prst="rect">
            <a:avLst/>
          </a:prstGeom>
          <a:noFill/>
          <a:ln w="12700">
            <a:solidFill>
              <a:prstClr val="black"/>
            </a:solidFill>
          </a:ln>
        </p:spPr>
        <p:txBody>
          <a:bodyPr vert="horz" lIns="92830" tIns="46415" rIns="92830" bIns="46415" rtlCol="0" anchor="ctr"/>
          <a:lstStyle/>
          <a:p>
            <a:endParaRPr lang="en-US"/>
          </a:p>
        </p:txBody>
      </p:sp>
      <p:sp>
        <p:nvSpPr>
          <p:cNvPr id="5" name="Notes Placeholder 4"/>
          <p:cNvSpPr>
            <a:spLocks noGrp="1"/>
          </p:cNvSpPr>
          <p:nvPr>
            <p:ph type="body" sz="quarter" idx="3"/>
          </p:nvPr>
        </p:nvSpPr>
        <p:spPr>
          <a:xfrm>
            <a:off x="923608" y="3329940"/>
            <a:ext cx="7388860" cy="3154680"/>
          </a:xfrm>
          <a:prstGeom prst="rect">
            <a:avLst/>
          </a:prstGeom>
        </p:spPr>
        <p:txBody>
          <a:bodyPr vert="horz" lIns="92830" tIns="46415" rIns="92830" bIns="4641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658664"/>
            <a:ext cx="4002299" cy="350520"/>
          </a:xfrm>
          <a:prstGeom prst="rect">
            <a:avLst/>
          </a:prstGeom>
        </p:spPr>
        <p:txBody>
          <a:bodyPr vert="horz" lIns="92830" tIns="46415" rIns="92830" bIns="46415" rtlCol="0" anchor="b"/>
          <a:lstStyle>
            <a:lvl1pPr algn="l">
              <a:defRPr sz="1200"/>
            </a:lvl1pPr>
          </a:lstStyle>
          <a:p>
            <a:endParaRPr lang="en-US"/>
          </a:p>
        </p:txBody>
      </p:sp>
      <p:sp>
        <p:nvSpPr>
          <p:cNvPr id="7" name="Slide Number Placeholder 6"/>
          <p:cNvSpPr>
            <a:spLocks noGrp="1"/>
          </p:cNvSpPr>
          <p:nvPr>
            <p:ph type="sldNum" sz="quarter" idx="5"/>
          </p:nvPr>
        </p:nvSpPr>
        <p:spPr>
          <a:xfrm>
            <a:off x="5231639" y="6658664"/>
            <a:ext cx="4002299" cy="350520"/>
          </a:xfrm>
          <a:prstGeom prst="rect">
            <a:avLst/>
          </a:prstGeom>
        </p:spPr>
        <p:txBody>
          <a:bodyPr vert="horz" lIns="92830" tIns="46415" rIns="92830" bIns="46415" rtlCol="0" anchor="b"/>
          <a:lstStyle>
            <a:lvl1pPr algn="r">
              <a:defRPr sz="1200"/>
            </a:lvl1pPr>
          </a:lstStyle>
          <a:p>
            <a:fld id="{1DB8B747-AE2D-4BDA-9D94-4B2539CBF740}" type="slidenum">
              <a:rPr lang="en-US" smtClean="0"/>
              <a:t>‹#›</a:t>
            </a:fld>
            <a:endParaRPr lang="en-US"/>
          </a:p>
        </p:txBody>
      </p:sp>
    </p:spTree>
    <p:extLst>
      <p:ext uri="{BB962C8B-B14F-4D97-AF65-F5344CB8AC3E}">
        <p14:creationId xmlns:p14="http://schemas.microsoft.com/office/powerpoint/2010/main" val="2123443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ea typeface="ＭＳ Ｐゴシック" pitchFamily="34" charset="-128"/>
            </a:endParaRPr>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37365011" indent="-36914641" eaLnBrk="0" hangingPunct="0">
              <a:spcBef>
                <a:spcPct val="30000"/>
              </a:spcBef>
              <a:defRPr sz="1200">
                <a:solidFill>
                  <a:schemeClr val="tx1"/>
                </a:solidFill>
                <a:latin typeface="Calibri" pitchFamily="34" charset="0"/>
                <a:ea typeface="ＭＳ Ｐゴシック" pitchFamily="34" charset="-128"/>
              </a:defRPr>
            </a:lvl2pPr>
            <a:lvl3pPr marL="1125924" indent="-225185" eaLnBrk="0" hangingPunct="0">
              <a:spcBef>
                <a:spcPct val="30000"/>
              </a:spcBef>
              <a:defRPr sz="1200">
                <a:solidFill>
                  <a:schemeClr val="tx1"/>
                </a:solidFill>
                <a:latin typeface="Calibri" pitchFamily="34" charset="0"/>
                <a:ea typeface="ＭＳ Ｐゴシック" pitchFamily="34" charset="-128"/>
              </a:defRPr>
            </a:lvl3pPr>
            <a:lvl4pPr marL="1576292" indent="-225185" eaLnBrk="0" hangingPunct="0">
              <a:spcBef>
                <a:spcPct val="30000"/>
              </a:spcBef>
              <a:defRPr sz="1200">
                <a:solidFill>
                  <a:schemeClr val="tx1"/>
                </a:solidFill>
                <a:latin typeface="Calibri" pitchFamily="34" charset="0"/>
                <a:ea typeface="ＭＳ Ｐゴシック" pitchFamily="34" charset="-128"/>
              </a:defRPr>
            </a:lvl4pPr>
            <a:lvl5pPr marL="2026662" indent="-225185" eaLnBrk="0" hangingPunct="0">
              <a:spcBef>
                <a:spcPct val="30000"/>
              </a:spcBef>
              <a:defRPr sz="1200">
                <a:solidFill>
                  <a:schemeClr val="tx1"/>
                </a:solidFill>
                <a:latin typeface="Calibri" pitchFamily="34" charset="0"/>
                <a:ea typeface="ＭＳ Ｐゴシック" pitchFamily="34" charset="-128"/>
              </a:defRPr>
            </a:lvl5pPr>
            <a:lvl6pPr marL="2477031" indent="-225185"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27400" indent="-225185"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377770" indent="-225185"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28138" indent="-225185"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91B85A6F-674E-40A0-98F6-D19246EE4716}" type="slidenum">
              <a:rPr lang="en-US" altLang="en-US" smtClean="0">
                <a:solidFill>
                  <a:srgbClr val="000000"/>
                </a:solidFill>
              </a:rPr>
              <a:pPr eaLnBrk="1" hangingPunct="1">
                <a:spcBef>
                  <a:spcPct val="0"/>
                </a:spcBef>
              </a:pPr>
              <a:t>1</a:t>
            </a:fld>
            <a:endParaRPr lang="en-US" altLang="en-US" smtClean="0">
              <a:solidFill>
                <a:srgbClr val="000000"/>
              </a:solidFill>
            </a:endParaRPr>
          </a:p>
        </p:txBody>
      </p:sp>
    </p:spTree>
    <p:extLst>
      <p:ext uri="{BB962C8B-B14F-4D97-AF65-F5344CB8AC3E}">
        <p14:creationId xmlns:p14="http://schemas.microsoft.com/office/powerpoint/2010/main" val="16197099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B8B747-AE2D-4BDA-9D94-4B2539CBF740}" type="slidenum">
              <a:rPr lang="en-US" smtClean="0"/>
              <a:t>10</a:t>
            </a:fld>
            <a:endParaRPr lang="en-US"/>
          </a:p>
        </p:txBody>
      </p:sp>
    </p:spTree>
    <p:extLst>
      <p:ext uri="{BB962C8B-B14F-4D97-AF65-F5344CB8AC3E}">
        <p14:creationId xmlns:p14="http://schemas.microsoft.com/office/powerpoint/2010/main" val="30700840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data has demonstrated that we can expect to find healthier streams in watersheds with high forest cover. So we know that forest cover is important. </a:t>
            </a:r>
          </a:p>
          <a:p>
            <a:r>
              <a:rPr lang="en-US" dirty="0" smtClean="0"/>
              <a:t>  </a:t>
            </a:r>
          </a:p>
          <a:p>
            <a:r>
              <a:rPr lang="en-US" dirty="0" smtClean="0"/>
              <a:t>-However, according to the 2016 State</a:t>
            </a:r>
            <a:r>
              <a:rPr lang="en-US" baseline="0" dirty="0" smtClean="0"/>
              <a:t> of the Raritan Report by Dr. Rick Lathrop at Rutgers</a:t>
            </a:r>
            <a:endParaRPr lang="en-US" dirty="0" smtClean="0"/>
          </a:p>
          <a:p>
            <a:pPr marL="174056" indent="-174056">
              <a:buFontTx/>
              <a:buChar char="-"/>
            </a:pPr>
            <a:r>
              <a:rPr lang="en-US" dirty="0" smtClean="0"/>
              <a:t>Upland forest is decreasing in the Raritan River Watershed which is worrying for water quality</a:t>
            </a:r>
            <a:endParaRPr lang="en-US" baseline="0" dirty="0" smtClean="0"/>
          </a:p>
          <a:p>
            <a:pPr marL="174056" lvl="2" indent="-174056" defTabSz="928299">
              <a:buFontTx/>
              <a:buChar char="-"/>
              <a:defRPr/>
            </a:pPr>
            <a:r>
              <a:rPr lang="en-US" baseline="0" dirty="0" smtClean="0"/>
              <a:t>Furthermore, category one streams have higher protection in the Raritan Headwaters and should have a 300 foot riparian buffer. </a:t>
            </a:r>
            <a:r>
              <a:rPr lang="en-US" dirty="0" smtClean="0">
                <a:solidFill>
                  <a:sysClr val="windowText" lastClr="000000"/>
                </a:solidFill>
                <a:latin typeface="Constantia"/>
              </a:rPr>
              <a:t>As of </a:t>
            </a:r>
            <a:r>
              <a:rPr lang="en-US" sz="2100" dirty="0">
                <a:solidFill>
                  <a:sysClr val="windowText" lastClr="000000"/>
                </a:solidFill>
                <a:latin typeface="Constantia"/>
              </a:rPr>
              <a:t>2012, nearly 12,000 acres of riparian buffers were altered along Category 1 streams in the Upper Raritan Region</a:t>
            </a:r>
          </a:p>
          <a:p>
            <a:pPr marL="174056" indent="-174056">
              <a:buFontTx/>
              <a:buChar char="-"/>
            </a:pPr>
            <a:r>
              <a:rPr lang="en-US" baseline="0" dirty="0" smtClean="0"/>
              <a:t>That sounds like a lot of opportunity for riparian restoration to me!   </a:t>
            </a:r>
            <a:endParaRPr lang="en-US" dirty="0" smtClean="0"/>
          </a:p>
          <a:p>
            <a:r>
              <a:rPr lang="en-US" dirty="0" smtClean="0"/>
              <a:t>- Category 2 waters on a declining</a:t>
            </a:r>
            <a:r>
              <a:rPr lang="en-US" baseline="0" dirty="0" smtClean="0"/>
              <a:t> trend, 9,942 acres.</a:t>
            </a:r>
            <a:endParaRPr lang="en-US" dirty="0"/>
          </a:p>
        </p:txBody>
      </p:sp>
      <p:sp>
        <p:nvSpPr>
          <p:cNvPr id="4" name="Slide Number Placeholder 3"/>
          <p:cNvSpPr>
            <a:spLocks noGrp="1"/>
          </p:cNvSpPr>
          <p:nvPr>
            <p:ph type="sldNum" sz="quarter" idx="10"/>
          </p:nvPr>
        </p:nvSpPr>
        <p:spPr/>
        <p:txBody>
          <a:bodyPr/>
          <a:lstStyle/>
          <a:p>
            <a:fld id="{1DB8B747-AE2D-4BDA-9D94-4B2539CBF740}" type="slidenum">
              <a:rPr lang="en-US" smtClean="0"/>
              <a:t>11</a:t>
            </a:fld>
            <a:endParaRPr lang="en-US"/>
          </a:p>
        </p:txBody>
      </p:sp>
    </p:spTree>
    <p:extLst>
      <p:ext uri="{BB962C8B-B14F-4D97-AF65-F5344CB8AC3E}">
        <p14:creationId xmlns:p14="http://schemas.microsoft.com/office/powerpoint/2010/main" val="33202269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select your area of interest. It could be your home or your town. In this case I highlighted the Holland Brook Watershed in </a:t>
            </a:r>
            <a:r>
              <a:rPr lang="en-US" dirty="0" err="1" smtClean="0"/>
              <a:t>Readington</a:t>
            </a:r>
            <a:r>
              <a:rPr lang="en-US" dirty="0" smtClean="0"/>
              <a:t> and Branchburg Townships.</a:t>
            </a:r>
          </a:p>
          <a:p>
            <a:r>
              <a:rPr lang="en-US" dirty="0" smtClean="0"/>
              <a:t>-You can model the impact of different conservation practices like rain gardens or porous paving or green roofs or you can change land cover. </a:t>
            </a:r>
          </a:p>
          <a:p>
            <a:r>
              <a:rPr lang="en-US" dirty="0" smtClean="0"/>
              <a:t>-Today, I am going to forest the entire watershed to make an exaggerated case for the importance of trees.  </a:t>
            </a:r>
          </a:p>
          <a:p>
            <a:pPr defTabSz="928299">
              <a:defRPr/>
            </a:pPr>
            <a:r>
              <a:rPr lang="en-US" dirty="0" smtClean="0"/>
              <a:t>-You can also choose the size of the rain event. In this case 5 cm is about the equivalent of 2 inches</a:t>
            </a:r>
          </a:p>
          <a:p>
            <a:endParaRPr lang="en-US" dirty="0"/>
          </a:p>
        </p:txBody>
      </p:sp>
      <p:sp>
        <p:nvSpPr>
          <p:cNvPr id="4" name="Slide Number Placeholder 3"/>
          <p:cNvSpPr>
            <a:spLocks noGrp="1"/>
          </p:cNvSpPr>
          <p:nvPr>
            <p:ph type="sldNum" sz="quarter" idx="10"/>
          </p:nvPr>
        </p:nvSpPr>
        <p:spPr/>
        <p:txBody>
          <a:bodyPr/>
          <a:lstStyle/>
          <a:p>
            <a:fld id="{1DB8B747-AE2D-4BDA-9D94-4B2539CBF740}" type="slidenum">
              <a:rPr lang="en-US" smtClean="0"/>
              <a:t>12</a:t>
            </a:fld>
            <a:endParaRPr lang="en-US"/>
          </a:p>
        </p:txBody>
      </p:sp>
    </p:spTree>
    <p:extLst>
      <p:ext uri="{BB962C8B-B14F-4D97-AF65-F5344CB8AC3E}">
        <p14:creationId xmlns:p14="http://schemas.microsoft.com/office/powerpoint/2010/main" val="21575385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bar graph illustrates where the 5 cm of rain ends up based on current </a:t>
            </a:r>
            <a:r>
              <a:rPr lang="en-US" dirty="0" err="1" smtClean="0"/>
              <a:t>condiitions</a:t>
            </a:r>
            <a:r>
              <a:rPr lang="en-US" dirty="0" smtClean="0"/>
              <a:t> as well as our forested scenario. The orange illustrates infiltration into the ground which is desirable and the red illustrates how much runoff will occur and potentially lead to flooding. The green represents how much water will </a:t>
            </a:r>
            <a:r>
              <a:rPr lang="en-US" dirty="0" err="1" smtClean="0"/>
              <a:t>evapotranspirate</a:t>
            </a:r>
            <a:r>
              <a:rPr lang="en-US" dirty="0" smtClean="0"/>
              <a:t> into the air   </a:t>
            </a:r>
          </a:p>
          <a:p>
            <a:endParaRPr lang="en-US" dirty="0" smtClean="0"/>
          </a:p>
          <a:p>
            <a:r>
              <a:rPr lang="en-US" dirty="0" smtClean="0"/>
              <a:t>Predominantly forested</a:t>
            </a:r>
            <a:r>
              <a:rPr lang="en-US" baseline="0" dirty="0" smtClean="0"/>
              <a:t> conditions</a:t>
            </a:r>
            <a:endParaRPr lang="en-US" dirty="0" smtClean="0"/>
          </a:p>
          <a:p>
            <a:r>
              <a:rPr lang="en-US" dirty="0" smtClean="0"/>
              <a:t>-0.5 cm will be</a:t>
            </a:r>
            <a:r>
              <a:rPr lang="en-US" baseline="0" dirty="0" smtClean="0"/>
              <a:t> </a:t>
            </a:r>
            <a:r>
              <a:rPr lang="en-US" baseline="0" dirty="0" err="1" smtClean="0"/>
              <a:t>evapotranspirated</a:t>
            </a:r>
            <a:endParaRPr lang="en-US" baseline="0" dirty="0" smtClean="0"/>
          </a:p>
          <a:p>
            <a:r>
              <a:rPr lang="en-US" baseline="0" dirty="0" smtClean="0"/>
              <a:t>-0.4 will be runoff</a:t>
            </a:r>
          </a:p>
          <a:p>
            <a:r>
              <a:rPr lang="en-US" baseline="0" dirty="0" smtClean="0"/>
              <a:t>-4.0 cm will be Infiltrated</a:t>
            </a:r>
          </a:p>
          <a:p>
            <a:endParaRPr lang="en-US" baseline="0" dirty="0" smtClean="0"/>
          </a:p>
          <a:p>
            <a:r>
              <a:rPr lang="en-US" baseline="0" dirty="0" smtClean="0"/>
              <a:t>Current Conditions</a:t>
            </a:r>
          </a:p>
          <a:p>
            <a:r>
              <a:rPr lang="en-US" baseline="0" dirty="0" smtClean="0"/>
              <a:t>-0.5 cm will be </a:t>
            </a:r>
            <a:r>
              <a:rPr lang="en-US" baseline="0" dirty="0" err="1" smtClean="0"/>
              <a:t>evapotranspirated</a:t>
            </a:r>
            <a:endParaRPr lang="en-US" baseline="0" dirty="0" smtClean="0"/>
          </a:p>
          <a:p>
            <a:r>
              <a:rPr lang="en-US" baseline="0" dirty="0" smtClean="0"/>
              <a:t>-1.1 cm will be runoff</a:t>
            </a:r>
          </a:p>
          <a:p>
            <a:r>
              <a:rPr lang="en-US" baseline="0" dirty="0" smtClean="0"/>
              <a:t>-3.4 will be infiltrated</a:t>
            </a:r>
          </a:p>
          <a:p>
            <a:endParaRPr lang="en-US" baseline="0" dirty="0" smtClean="0"/>
          </a:p>
          <a:p>
            <a:r>
              <a:rPr lang="en-US" baseline="0" dirty="0" smtClean="0"/>
              <a:t>Total Nitrogen</a:t>
            </a:r>
          </a:p>
          <a:p>
            <a:r>
              <a:rPr lang="en-US" baseline="0" dirty="0" smtClean="0"/>
              <a:t>-Current conditions has a loading rate of 0.379 kg/ha</a:t>
            </a:r>
          </a:p>
          <a:p>
            <a:r>
              <a:rPr lang="en-US" baseline="0" dirty="0" smtClean="0"/>
              <a:t>-Predominantly forested has a loading rate of 0.042 kg/ha</a:t>
            </a:r>
          </a:p>
          <a:p>
            <a:r>
              <a:rPr lang="en-US" baseline="0" dirty="0" smtClean="0"/>
              <a:t>-Difference is 0.337</a:t>
            </a:r>
          </a:p>
          <a:p>
            <a:endParaRPr lang="en-US" baseline="0" dirty="0" smtClean="0"/>
          </a:p>
          <a:p>
            <a:endParaRPr lang="en-US" baseline="0" dirty="0" smtClean="0"/>
          </a:p>
          <a:p>
            <a:r>
              <a:rPr lang="en-US" baseline="0" dirty="0" smtClean="0"/>
              <a:t>Total Phosphorus</a:t>
            </a:r>
          </a:p>
          <a:p>
            <a:r>
              <a:rPr lang="en-US" baseline="0" dirty="0" smtClean="0"/>
              <a:t>-Current conditions has a loading rate of 0.05 kg/ha</a:t>
            </a:r>
          </a:p>
          <a:p>
            <a:r>
              <a:rPr lang="en-US" baseline="0" dirty="0" smtClean="0"/>
              <a:t>-Predominantly forested has a loading rate of 0.006 kg/ha</a:t>
            </a:r>
          </a:p>
          <a:p>
            <a:r>
              <a:rPr lang="en-US" baseline="0" dirty="0" smtClean="0"/>
              <a:t>Difference is 0.044</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0E8AB48-0816-478D-AD4E-BE9166C52A50}"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0929500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area of Trees and other vegetation along streams are referred to riparian buffers. Riparian buffers provide important ecosystem services </a:t>
            </a:r>
          </a:p>
          <a:p>
            <a:r>
              <a:rPr lang="en-US" dirty="0" smtClean="0"/>
              <a:t>-Trees along streams provide habitat for the aquatic life by dropping twigs and branches into the stream</a:t>
            </a:r>
          </a:p>
          <a:p>
            <a:r>
              <a:rPr lang="en-US" dirty="0" smtClean="0"/>
              <a:t>-Trees also drop leaves into the stream which provide the base of the food chain for the benthic macroinvertebrates that shred them. </a:t>
            </a:r>
          </a:p>
          <a:p>
            <a:r>
              <a:rPr lang="en-US" dirty="0" smtClean="0"/>
              <a:t>-Trees also shade the stream which keeps water temperature cooler and ensuring that there is dissolved oxygen in the water for the aquatic life to breathe</a:t>
            </a:r>
          </a:p>
          <a:p>
            <a:r>
              <a:rPr lang="en-US" dirty="0" smtClean="0"/>
              <a:t>-Trees slow down </a:t>
            </a:r>
            <a:r>
              <a:rPr lang="en-US" dirty="0" err="1" smtClean="0"/>
              <a:t>stormwater</a:t>
            </a:r>
            <a:r>
              <a:rPr lang="en-US" dirty="0" smtClean="0"/>
              <a:t> and allows it to infiltrate the ground and recharge ground water. This process will also reduce flooding.</a:t>
            </a:r>
          </a:p>
          <a:p>
            <a:r>
              <a:rPr lang="en-US" dirty="0" smtClean="0"/>
              <a:t>-Less water reaching the stream, also reduces soil erosion which stabilizes the stream bank</a:t>
            </a:r>
          </a:p>
          <a:p>
            <a:r>
              <a:rPr lang="en-US" dirty="0" smtClean="0"/>
              <a:t>-Finally, trees can capture sediment and filter out pollution like nitrates and phosphates!  </a:t>
            </a:r>
          </a:p>
        </p:txBody>
      </p:sp>
      <p:sp>
        <p:nvSpPr>
          <p:cNvPr id="4" name="Slide Number Placeholder 3"/>
          <p:cNvSpPr>
            <a:spLocks noGrp="1"/>
          </p:cNvSpPr>
          <p:nvPr>
            <p:ph type="sldNum" sz="quarter" idx="10"/>
          </p:nvPr>
        </p:nvSpPr>
        <p:spPr/>
        <p:txBody>
          <a:bodyPr/>
          <a:lstStyle/>
          <a:p>
            <a:fld id="{30E8AB48-0816-478D-AD4E-BE9166C52A50}"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6798987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-North Jersey Resource Conservation &amp; development council </a:t>
            </a:r>
          </a:p>
          <a:p>
            <a:r>
              <a:rPr lang="en-US" dirty="0" smtClean="0"/>
              <a:t>-Raritan Headwaters has</a:t>
            </a:r>
            <a:r>
              <a:rPr lang="en-US" baseline="0" dirty="0" smtClean="0"/>
              <a:t> already organized a tree planting in PG and has two additional plantings planned in </a:t>
            </a:r>
            <a:r>
              <a:rPr lang="en-US" baseline="0" dirty="0" err="1" smtClean="0"/>
              <a:t>Readington</a:t>
            </a:r>
            <a:r>
              <a:rPr lang="en-US" baseline="0" dirty="0" smtClean="0"/>
              <a:t> (Bob Becker) and Raritan </a:t>
            </a:r>
            <a:r>
              <a:rPr lang="en-US" baseline="0" dirty="0" err="1" smtClean="0"/>
              <a:t>Twp</a:t>
            </a:r>
            <a:r>
              <a:rPr lang="en-US" baseline="0" dirty="0" smtClean="0"/>
              <a:t> (Amy Greene)</a:t>
            </a:r>
            <a:endParaRPr lang="en-US" dirty="0" smtClean="0"/>
          </a:p>
          <a:p>
            <a:endParaRPr lang="en-US" dirty="0" smtClean="0"/>
          </a:p>
          <a:p>
            <a:r>
              <a:rPr lang="en-US" dirty="0" smtClean="0"/>
              <a:t>The Roots for Rivers program will provide funding to buy trees and tree tubes to protects the trees. </a:t>
            </a:r>
          </a:p>
          <a:p>
            <a:endParaRPr lang="en-US" dirty="0"/>
          </a:p>
        </p:txBody>
      </p:sp>
      <p:sp>
        <p:nvSpPr>
          <p:cNvPr id="4" name="Slide Number Placeholder 3"/>
          <p:cNvSpPr>
            <a:spLocks noGrp="1"/>
          </p:cNvSpPr>
          <p:nvPr>
            <p:ph type="sldNum" sz="quarter" idx="10"/>
          </p:nvPr>
        </p:nvSpPr>
        <p:spPr/>
        <p:txBody>
          <a:bodyPr/>
          <a:lstStyle/>
          <a:p>
            <a:fld id="{1DB8B747-AE2D-4BDA-9D94-4B2539CBF740}" type="slidenum">
              <a:rPr lang="en-US" smtClean="0"/>
              <a:t>15</a:t>
            </a:fld>
            <a:endParaRPr lang="en-US"/>
          </a:p>
        </p:txBody>
      </p:sp>
    </p:spTree>
    <p:extLst>
      <p:ext uri="{BB962C8B-B14F-4D97-AF65-F5344CB8AC3E}">
        <p14:creationId xmlns:p14="http://schemas.microsoft.com/office/powerpoint/2010/main" val="23810906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-North Jersey Resource Conservation &amp; development council </a:t>
            </a:r>
          </a:p>
          <a:p>
            <a:r>
              <a:rPr lang="en-US" dirty="0" smtClean="0"/>
              <a:t>-Raritan Headwaters has</a:t>
            </a:r>
            <a:r>
              <a:rPr lang="en-US" baseline="0" dirty="0" smtClean="0"/>
              <a:t> already organized a tree planting in PG and has two additional plantings planned in </a:t>
            </a:r>
            <a:r>
              <a:rPr lang="en-US" baseline="0" dirty="0" err="1" smtClean="0"/>
              <a:t>Readington</a:t>
            </a:r>
            <a:r>
              <a:rPr lang="en-US" baseline="0" dirty="0" smtClean="0"/>
              <a:t> (Bob Becker) and Raritan </a:t>
            </a:r>
            <a:r>
              <a:rPr lang="en-US" baseline="0" dirty="0" err="1" smtClean="0"/>
              <a:t>Twp</a:t>
            </a:r>
            <a:r>
              <a:rPr lang="en-US" baseline="0" dirty="0" smtClean="0"/>
              <a:t> (Amy Greene)</a:t>
            </a:r>
            <a:endParaRPr lang="en-US" dirty="0" smtClean="0"/>
          </a:p>
          <a:p>
            <a:endParaRPr lang="en-US" dirty="0" smtClean="0"/>
          </a:p>
          <a:p>
            <a:r>
              <a:rPr lang="en-US" dirty="0" smtClean="0"/>
              <a:t>The Roots for Rivers program will provide funding to buy trees and tree tubes to protects the trees. </a:t>
            </a:r>
          </a:p>
          <a:p>
            <a:endParaRPr lang="en-US" dirty="0"/>
          </a:p>
        </p:txBody>
      </p:sp>
      <p:sp>
        <p:nvSpPr>
          <p:cNvPr id="4" name="Slide Number Placeholder 3"/>
          <p:cNvSpPr>
            <a:spLocks noGrp="1"/>
          </p:cNvSpPr>
          <p:nvPr>
            <p:ph type="sldNum" sz="quarter" idx="10"/>
          </p:nvPr>
        </p:nvSpPr>
        <p:spPr/>
        <p:txBody>
          <a:bodyPr/>
          <a:lstStyle/>
          <a:p>
            <a:fld id="{1DB8B747-AE2D-4BDA-9D94-4B2539CBF740}" type="slidenum">
              <a:rPr lang="en-US" smtClean="0"/>
              <a:t>16</a:t>
            </a:fld>
            <a:endParaRPr lang="en-US"/>
          </a:p>
        </p:txBody>
      </p:sp>
    </p:spTree>
    <p:extLst>
      <p:ext uri="{BB962C8B-B14F-4D97-AF65-F5344CB8AC3E}">
        <p14:creationId xmlns:p14="http://schemas.microsoft.com/office/powerpoint/2010/main" val="42767784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-North Jersey Resource Conservation &amp; development council </a:t>
            </a:r>
          </a:p>
          <a:p>
            <a:r>
              <a:rPr lang="en-US" dirty="0" smtClean="0"/>
              <a:t>-Raritan Headwaters has</a:t>
            </a:r>
            <a:r>
              <a:rPr lang="en-US" baseline="0" dirty="0" smtClean="0"/>
              <a:t> already organized a tree planting in PG and has two additional plantings planned in </a:t>
            </a:r>
            <a:r>
              <a:rPr lang="en-US" baseline="0" dirty="0" err="1" smtClean="0"/>
              <a:t>Readington</a:t>
            </a:r>
            <a:r>
              <a:rPr lang="en-US" baseline="0" dirty="0" smtClean="0"/>
              <a:t> (Bob Becker) and Raritan </a:t>
            </a:r>
            <a:r>
              <a:rPr lang="en-US" baseline="0" dirty="0" err="1" smtClean="0"/>
              <a:t>Twp</a:t>
            </a:r>
            <a:r>
              <a:rPr lang="en-US" baseline="0" dirty="0" smtClean="0"/>
              <a:t> (Amy Greene)</a:t>
            </a:r>
            <a:endParaRPr lang="en-US" dirty="0" smtClean="0"/>
          </a:p>
          <a:p>
            <a:endParaRPr lang="en-US" dirty="0" smtClean="0"/>
          </a:p>
          <a:p>
            <a:r>
              <a:rPr lang="en-US" dirty="0" smtClean="0"/>
              <a:t>The Roots for Rivers program will provide funding to buy trees and tree tubes to protects the trees. </a:t>
            </a:r>
          </a:p>
          <a:p>
            <a:endParaRPr lang="en-US" dirty="0"/>
          </a:p>
        </p:txBody>
      </p:sp>
      <p:sp>
        <p:nvSpPr>
          <p:cNvPr id="4" name="Slide Number Placeholder 3"/>
          <p:cNvSpPr>
            <a:spLocks noGrp="1"/>
          </p:cNvSpPr>
          <p:nvPr>
            <p:ph type="sldNum" sz="quarter" idx="10"/>
          </p:nvPr>
        </p:nvSpPr>
        <p:spPr/>
        <p:txBody>
          <a:bodyPr/>
          <a:lstStyle/>
          <a:p>
            <a:fld id="{1DB8B747-AE2D-4BDA-9D94-4B2539CBF740}" type="slidenum">
              <a:rPr lang="en-US" smtClean="0"/>
              <a:t>17</a:t>
            </a:fld>
            <a:endParaRPr lang="en-US"/>
          </a:p>
        </p:txBody>
      </p:sp>
    </p:spTree>
    <p:extLst>
      <p:ext uri="{BB962C8B-B14F-4D97-AF65-F5344CB8AC3E}">
        <p14:creationId xmlns:p14="http://schemas.microsoft.com/office/powerpoint/2010/main" val="22969962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-North Jersey Resource Conservation &amp; development council </a:t>
            </a:r>
          </a:p>
          <a:p>
            <a:r>
              <a:rPr lang="en-US" dirty="0" smtClean="0"/>
              <a:t>-Raritan Headwaters has</a:t>
            </a:r>
            <a:r>
              <a:rPr lang="en-US" baseline="0" dirty="0" smtClean="0"/>
              <a:t> already organized a tree planting in PG and has two additional plantings planned in </a:t>
            </a:r>
            <a:r>
              <a:rPr lang="en-US" baseline="0" dirty="0" err="1" smtClean="0"/>
              <a:t>Readington</a:t>
            </a:r>
            <a:r>
              <a:rPr lang="en-US" baseline="0" dirty="0" smtClean="0"/>
              <a:t> (Bob Becker) and Raritan </a:t>
            </a:r>
            <a:r>
              <a:rPr lang="en-US" baseline="0" dirty="0" err="1" smtClean="0"/>
              <a:t>Twp</a:t>
            </a:r>
            <a:r>
              <a:rPr lang="en-US" baseline="0" dirty="0" smtClean="0"/>
              <a:t> (Amy Greene)</a:t>
            </a:r>
            <a:endParaRPr lang="en-US" dirty="0" smtClean="0"/>
          </a:p>
          <a:p>
            <a:endParaRPr lang="en-US" dirty="0" smtClean="0"/>
          </a:p>
          <a:p>
            <a:r>
              <a:rPr lang="en-US" dirty="0" smtClean="0"/>
              <a:t>The Roots for Rivers program will provide funding to buy trees and tree tubes to protects the trees. </a:t>
            </a:r>
          </a:p>
          <a:p>
            <a:endParaRPr lang="en-US" dirty="0"/>
          </a:p>
        </p:txBody>
      </p:sp>
      <p:sp>
        <p:nvSpPr>
          <p:cNvPr id="4" name="Slide Number Placeholder 3"/>
          <p:cNvSpPr>
            <a:spLocks noGrp="1"/>
          </p:cNvSpPr>
          <p:nvPr>
            <p:ph type="sldNum" sz="quarter" idx="10"/>
          </p:nvPr>
        </p:nvSpPr>
        <p:spPr/>
        <p:txBody>
          <a:bodyPr/>
          <a:lstStyle/>
          <a:p>
            <a:fld id="{1DB8B747-AE2D-4BDA-9D94-4B2539CBF740}" type="slidenum">
              <a:rPr lang="en-US" smtClean="0"/>
              <a:t>18</a:t>
            </a:fld>
            <a:endParaRPr lang="en-US"/>
          </a:p>
        </p:txBody>
      </p:sp>
    </p:spTree>
    <p:extLst>
      <p:ext uri="{BB962C8B-B14F-4D97-AF65-F5344CB8AC3E}">
        <p14:creationId xmlns:p14="http://schemas.microsoft.com/office/powerpoint/2010/main" val="22427091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-North Jersey Resource Conservation &amp; development council </a:t>
            </a:r>
          </a:p>
          <a:p>
            <a:r>
              <a:rPr lang="en-US" dirty="0" smtClean="0"/>
              <a:t>-Raritan Headwaters has</a:t>
            </a:r>
            <a:r>
              <a:rPr lang="en-US" baseline="0" dirty="0" smtClean="0"/>
              <a:t> already organized a tree planting in PG and has two additional plantings planned in </a:t>
            </a:r>
            <a:r>
              <a:rPr lang="en-US" baseline="0" dirty="0" err="1" smtClean="0"/>
              <a:t>Readington</a:t>
            </a:r>
            <a:r>
              <a:rPr lang="en-US" baseline="0" dirty="0" smtClean="0"/>
              <a:t> (Bob Becker) and Raritan </a:t>
            </a:r>
            <a:r>
              <a:rPr lang="en-US" baseline="0" dirty="0" err="1" smtClean="0"/>
              <a:t>Twp</a:t>
            </a:r>
            <a:r>
              <a:rPr lang="en-US" baseline="0" dirty="0" smtClean="0"/>
              <a:t> (Amy Greene)</a:t>
            </a:r>
            <a:endParaRPr lang="en-US" dirty="0" smtClean="0"/>
          </a:p>
          <a:p>
            <a:endParaRPr lang="en-US" dirty="0" smtClean="0"/>
          </a:p>
          <a:p>
            <a:r>
              <a:rPr lang="en-US" dirty="0" smtClean="0"/>
              <a:t>The Roots for Rivers program will provide funding to buy trees and tree tubes to protects the trees. </a:t>
            </a:r>
          </a:p>
          <a:p>
            <a:endParaRPr lang="en-US" dirty="0"/>
          </a:p>
        </p:txBody>
      </p:sp>
      <p:sp>
        <p:nvSpPr>
          <p:cNvPr id="4" name="Slide Number Placeholder 3"/>
          <p:cNvSpPr>
            <a:spLocks noGrp="1"/>
          </p:cNvSpPr>
          <p:nvPr>
            <p:ph type="sldNum" sz="quarter" idx="10"/>
          </p:nvPr>
        </p:nvSpPr>
        <p:spPr/>
        <p:txBody>
          <a:bodyPr/>
          <a:lstStyle/>
          <a:p>
            <a:fld id="{1DB8B747-AE2D-4BDA-9D94-4B2539CBF740}" type="slidenum">
              <a:rPr lang="en-US" smtClean="0"/>
              <a:t>19</a:t>
            </a:fld>
            <a:endParaRPr lang="en-US"/>
          </a:p>
        </p:txBody>
      </p:sp>
    </p:spTree>
    <p:extLst>
      <p:ext uri="{BB962C8B-B14F-4D97-AF65-F5344CB8AC3E}">
        <p14:creationId xmlns:p14="http://schemas.microsoft.com/office/powerpoint/2010/main" val="374804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B8B747-AE2D-4BDA-9D94-4B2539CBF740}" type="slidenum">
              <a:rPr lang="en-US" smtClean="0"/>
              <a:t>2</a:t>
            </a:fld>
            <a:endParaRPr lang="en-US"/>
          </a:p>
        </p:txBody>
      </p:sp>
    </p:spTree>
    <p:extLst>
      <p:ext uri="{BB962C8B-B14F-4D97-AF65-F5344CB8AC3E}">
        <p14:creationId xmlns:p14="http://schemas.microsoft.com/office/powerpoint/2010/main" val="19062517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-North Jersey Resource Conservation &amp; development council </a:t>
            </a:r>
          </a:p>
          <a:p>
            <a:r>
              <a:rPr lang="en-US" dirty="0" smtClean="0"/>
              <a:t>-Raritan Headwaters has</a:t>
            </a:r>
            <a:r>
              <a:rPr lang="en-US" baseline="0" dirty="0" smtClean="0"/>
              <a:t> already organized a tree planting in PG and has two additional plantings planned in </a:t>
            </a:r>
            <a:r>
              <a:rPr lang="en-US" baseline="0" dirty="0" err="1" smtClean="0"/>
              <a:t>Readington</a:t>
            </a:r>
            <a:r>
              <a:rPr lang="en-US" baseline="0" dirty="0" smtClean="0"/>
              <a:t> (Bob Becker) and Raritan </a:t>
            </a:r>
            <a:r>
              <a:rPr lang="en-US" baseline="0" dirty="0" err="1" smtClean="0"/>
              <a:t>Twp</a:t>
            </a:r>
            <a:r>
              <a:rPr lang="en-US" baseline="0" dirty="0" smtClean="0"/>
              <a:t> (Amy Greene)</a:t>
            </a:r>
            <a:endParaRPr lang="en-US" dirty="0" smtClean="0"/>
          </a:p>
          <a:p>
            <a:endParaRPr lang="en-US" dirty="0" smtClean="0"/>
          </a:p>
          <a:p>
            <a:r>
              <a:rPr lang="en-US" dirty="0" smtClean="0"/>
              <a:t>The Roots for Rivers program will provide funding to buy trees and tree tubes to protects the trees. </a:t>
            </a:r>
          </a:p>
          <a:p>
            <a:endParaRPr lang="en-US" dirty="0"/>
          </a:p>
        </p:txBody>
      </p:sp>
      <p:sp>
        <p:nvSpPr>
          <p:cNvPr id="4" name="Slide Number Placeholder 3"/>
          <p:cNvSpPr>
            <a:spLocks noGrp="1"/>
          </p:cNvSpPr>
          <p:nvPr>
            <p:ph type="sldNum" sz="quarter" idx="10"/>
          </p:nvPr>
        </p:nvSpPr>
        <p:spPr/>
        <p:txBody>
          <a:bodyPr/>
          <a:lstStyle/>
          <a:p>
            <a:fld id="{1DB8B747-AE2D-4BDA-9D94-4B2539CBF740}" type="slidenum">
              <a:rPr lang="en-US" smtClean="0"/>
              <a:t>20</a:t>
            </a:fld>
            <a:endParaRPr lang="en-US"/>
          </a:p>
        </p:txBody>
      </p:sp>
    </p:spTree>
    <p:extLst>
      <p:ext uri="{BB962C8B-B14F-4D97-AF65-F5344CB8AC3E}">
        <p14:creationId xmlns:p14="http://schemas.microsoft.com/office/powerpoint/2010/main" val="7321378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-North Jersey Resource Conservation &amp; development council </a:t>
            </a:r>
          </a:p>
          <a:p>
            <a:r>
              <a:rPr lang="en-US" dirty="0" smtClean="0"/>
              <a:t>-Raritan Headwaters has</a:t>
            </a:r>
            <a:r>
              <a:rPr lang="en-US" baseline="0" dirty="0" smtClean="0"/>
              <a:t> already organized a tree planting in PG and has two additional plantings planned in </a:t>
            </a:r>
            <a:r>
              <a:rPr lang="en-US" baseline="0" dirty="0" err="1" smtClean="0"/>
              <a:t>Readington</a:t>
            </a:r>
            <a:r>
              <a:rPr lang="en-US" baseline="0" dirty="0" smtClean="0"/>
              <a:t> (Bob Becker) and Raritan </a:t>
            </a:r>
            <a:r>
              <a:rPr lang="en-US" baseline="0" dirty="0" err="1" smtClean="0"/>
              <a:t>Twp</a:t>
            </a:r>
            <a:r>
              <a:rPr lang="en-US" baseline="0" dirty="0" smtClean="0"/>
              <a:t> (Amy Greene)</a:t>
            </a:r>
            <a:endParaRPr lang="en-US" dirty="0" smtClean="0"/>
          </a:p>
          <a:p>
            <a:endParaRPr lang="en-US" dirty="0" smtClean="0"/>
          </a:p>
          <a:p>
            <a:r>
              <a:rPr lang="en-US" dirty="0" smtClean="0"/>
              <a:t>The Roots for Rivers program will provide funding to buy trees and tree tubes to protects the trees. </a:t>
            </a:r>
          </a:p>
          <a:p>
            <a:endParaRPr lang="en-US" dirty="0"/>
          </a:p>
        </p:txBody>
      </p:sp>
      <p:sp>
        <p:nvSpPr>
          <p:cNvPr id="4" name="Slide Number Placeholder 3"/>
          <p:cNvSpPr>
            <a:spLocks noGrp="1"/>
          </p:cNvSpPr>
          <p:nvPr>
            <p:ph type="sldNum" sz="quarter" idx="10"/>
          </p:nvPr>
        </p:nvSpPr>
        <p:spPr/>
        <p:txBody>
          <a:bodyPr/>
          <a:lstStyle/>
          <a:p>
            <a:fld id="{1DB8B747-AE2D-4BDA-9D94-4B2539CBF740}" type="slidenum">
              <a:rPr lang="en-US" smtClean="0"/>
              <a:t>21</a:t>
            </a:fld>
            <a:endParaRPr lang="en-US"/>
          </a:p>
        </p:txBody>
      </p:sp>
    </p:spTree>
    <p:extLst>
      <p:ext uri="{BB962C8B-B14F-4D97-AF65-F5344CB8AC3E}">
        <p14:creationId xmlns:p14="http://schemas.microsoft.com/office/powerpoint/2010/main" val="11257457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-North Jersey Resource Conservation &amp; development council </a:t>
            </a:r>
          </a:p>
          <a:p>
            <a:r>
              <a:rPr lang="en-US" dirty="0" smtClean="0"/>
              <a:t>-Raritan Headwaters has</a:t>
            </a:r>
            <a:r>
              <a:rPr lang="en-US" baseline="0" dirty="0" smtClean="0"/>
              <a:t> already organized a tree planting in PG and has two additional plantings planned in </a:t>
            </a:r>
            <a:r>
              <a:rPr lang="en-US" baseline="0" dirty="0" err="1" smtClean="0"/>
              <a:t>Readington</a:t>
            </a:r>
            <a:r>
              <a:rPr lang="en-US" baseline="0" dirty="0" smtClean="0"/>
              <a:t> (Bob Becker) and Raritan </a:t>
            </a:r>
            <a:r>
              <a:rPr lang="en-US" baseline="0" dirty="0" err="1" smtClean="0"/>
              <a:t>Twp</a:t>
            </a:r>
            <a:r>
              <a:rPr lang="en-US" baseline="0" dirty="0" smtClean="0"/>
              <a:t> (Amy Greene)</a:t>
            </a:r>
            <a:endParaRPr lang="en-US" dirty="0" smtClean="0"/>
          </a:p>
          <a:p>
            <a:endParaRPr lang="en-US" dirty="0" smtClean="0"/>
          </a:p>
          <a:p>
            <a:r>
              <a:rPr lang="en-US" dirty="0" smtClean="0"/>
              <a:t>The Roots for Rivers program will provide funding to buy trees and tree tubes to protects the trees. </a:t>
            </a:r>
          </a:p>
          <a:p>
            <a:endParaRPr lang="en-US" dirty="0"/>
          </a:p>
        </p:txBody>
      </p:sp>
      <p:sp>
        <p:nvSpPr>
          <p:cNvPr id="4" name="Slide Number Placeholder 3"/>
          <p:cNvSpPr>
            <a:spLocks noGrp="1"/>
          </p:cNvSpPr>
          <p:nvPr>
            <p:ph type="sldNum" sz="quarter" idx="10"/>
          </p:nvPr>
        </p:nvSpPr>
        <p:spPr/>
        <p:txBody>
          <a:bodyPr/>
          <a:lstStyle/>
          <a:p>
            <a:fld id="{1DB8B747-AE2D-4BDA-9D94-4B2539CBF740}" type="slidenum">
              <a:rPr lang="en-US" smtClean="0"/>
              <a:t>22</a:t>
            </a:fld>
            <a:endParaRPr lang="en-US"/>
          </a:p>
        </p:txBody>
      </p:sp>
    </p:spTree>
    <p:extLst>
      <p:ext uri="{BB962C8B-B14F-4D97-AF65-F5344CB8AC3E}">
        <p14:creationId xmlns:p14="http://schemas.microsoft.com/office/powerpoint/2010/main" val="30467014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-North Jersey Resource Conservation &amp; development council </a:t>
            </a:r>
          </a:p>
          <a:p>
            <a:r>
              <a:rPr lang="en-US" dirty="0" smtClean="0"/>
              <a:t>-Raritan Headwaters has</a:t>
            </a:r>
            <a:r>
              <a:rPr lang="en-US" baseline="0" dirty="0" smtClean="0"/>
              <a:t> already organized a tree planting in PG and has two additional plantings planned in </a:t>
            </a:r>
            <a:r>
              <a:rPr lang="en-US" baseline="0" dirty="0" err="1" smtClean="0"/>
              <a:t>Readington</a:t>
            </a:r>
            <a:r>
              <a:rPr lang="en-US" baseline="0" dirty="0" smtClean="0"/>
              <a:t> (Bob Becker) and Raritan </a:t>
            </a:r>
            <a:r>
              <a:rPr lang="en-US" baseline="0" dirty="0" err="1" smtClean="0"/>
              <a:t>Twp</a:t>
            </a:r>
            <a:r>
              <a:rPr lang="en-US" baseline="0" dirty="0" smtClean="0"/>
              <a:t> (Amy Greene)</a:t>
            </a:r>
            <a:endParaRPr lang="en-US" dirty="0" smtClean="0"/>
          </a:p>
          <a:p>
            <a:endParaRPr lang="en-US" dirty="0" smtClean="0"/>
          </a:p>
          <a:p>
            <a:r>
              <a:rPr lang="en-US" dirty="0" smtClean="0"/>
              <a:t>The Roots for Rivers program will provide funding to buy trees and tree tubes to protects the trees. </a:t>
            </a:r>
          </a:p>
          <a:p>
            <a:endParaRPr lang="en-US" dirty="0"/>
          </a:p>
        </p:txBody>
      </p:sp>
      <p:sp>
        <p:nvSpPr>
          <p:cNvPr id="4" name="Slide Number Placeholder 3"/>
          <p:cNvSpPr>
            <a:spLocks noGrp="1"/>
          </p:cNvSpPr>
          <p:nvPr>
            <p:ph type="sldNum" sz="quarter" idx="10"/>
          </p:nvPr>
        </p:nvSpPr>
        <p:spPr/>
        <p:txBody>
          <a:bodyPr/>
          <a:lstStyle/>
          <a:p>
            <a:fld id="{1DB8B747-AE2D-4BDA-9D94-4B2539CBF740}" type="slidenum">
              <a:rPr lang="en-US" smtClean="0"/>
              <a:t>23</a:t>
            </a:fld>
            <a:endParaRPr lang="en-US"/>
          </a:p>
        </p:txBody>
      </p:sp>
    </p:spTree>
    <p:extLst>
      <p:ext uri="{BB962C8B-B14F-4D97-AF65-F5344CB8AC3E}">
        <p14:creationId xmlns:p14="http://schemas.microsoft.com/office/powerpoint/2010/main" val="457904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-North Jersey Resource Conservation &amp; development council </a:t>
            </a:r>
          </a:p>
          <a:p>
            <a:r>
              <a:rPr lang="en-US" dirty="0" smtClean="0"/>
              <a:t>-Raritan Headwaters has</a:t>
            </a:r>
            <a:r>
              <a:rPr lang="en-US" baseline="0" dirty="0" smtClean="0"/>
              <a:t> already organized a tree planting in PG and has two additional plantings planned in </a:t>
            </a:r>
            <a:r>
              <a:rPr lang="en-US" baseline="0" dirty="0" err="1" smtClean="0"/>
              <a:t>Readington</a:t>
            </a:r>
            <a:r>
              <a:rPr lang="en-US" baseline="0" dirty="0" smtClean="0"/>
              <a:t> (Bob Becker) and Raritan </a:t>
            </a:r>
            <a:r>
              <a:rPr lang="en-US" baseline="0" dirty="0" err="1" smtClean="0"/>
              <a:t>Twp</a:t>
            </a:r>
            <a:r>
              <a:rPr lang="en-US" baseline="0" dirty="0" smtClean="0"/>
              <a:t> (Amy Greene)</a:t>
            </a:r>
            <a:endParaRPr lang="en-US" dirty="0" smtClean="0"/>
          </a:p>
          <a:p>
            <a:endParaRPr lang="en-US" dirty="0" smtClean="0"/>
          </a:p>
          <a:p>
            <a:r>
              <a:rPr lang="en-US" dirty="0" smtClean="0"/>
              <a:t>The Roots for Rivers program will provide funding to buy trees and tree tubes to protects the trees. </a:t>
            </a:r>
          </a:p>
          <a:p>
            <a:endParaRPr lang="en-US" dirty="0"/>
          </a:p>
        </p:txBody>
      </p:sp>
      <p:sp>
        <p:nvSpPr>
          <p:cNvPr id="4" name="Slide Number Placeholder 3"/>
          <p:cNvSpPr>
            <a:spLocks noGrp="1"/>
          </p:cNvSpPr>
          <p:nvPr>
            <p:ph type="sldNum" sz="quarter" idx="10"/>
          </p:nvPr>
        </p:nvSpPr>
        <p:spPr/>
        <p:txBody>
          <a:bodyPr/>
          <a:lstStyle/>
          <a:p>
            <a:fld id="{1DB8B747-AE2D-4BDA-9D94-4B2539CBF740}" type="slidenum">
              <a:rPr lang="en-US" smtClean="0"/>
              <a:t>24</a:t>
            </a:fld>
            <a:endParaRPr lang="en-US"/>
          </a:p>
        </p:txBody>
      </p:sp>
    </p:spTree>
    <p:extLst>
      <p:ext uri="{BB962C8B-B14F-4D97-AF65-F5344CB8AC3E}">
        <p14:creationId xmlns:p14="http://schemas.microsoft.com/office/powerpoint/2010/main" val="3116974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-North Jersey Resource Conservation &amp; development council </a:t>
            </a:r>
          </a:p>
          <a:p>
            <a:r>
              <a:rPr lang="en-US" dirty="0" smtClean="0"/>
              <a:t>-Raritan Headwaters has</a:t>
            </a:r>
            <a:r>
              <a:rPr lang="en-US" baseline="0" dirty="0" smtClean="0"/>
              <a:t> already organized a tree planting in PG and has two additional plantings planned in </a:t>
            </a:r>
            <a:r>
              <a:rPr lang="en-US" baseline="0" dirty="0" err="1" smtClean="0"/>
              <a:t>Readington</a:t>
            </a:r>
            <a:r>
              <a:rPr lang="en-US" baseline="0" dirty="0" smtClean="0"/>
              <a:t> (Bob Becker) and Raritan </a:t>
            </a:r>
            <a:r>
              <a:rPr lang="en-US" baseline="0" dirty="0" err="1" smtClean="0"/>
              <a:t>Twp</a:t>
            </a:r>
            <a:r>
              <a:rPr lang="en-US" baseline="0" dirty="0" smtClean="0"/>
              <a:t> (Amy Greene)</a:t>
            </a:r>
            <a:endParaRPr lang="en-US" dirty="0" smtClean="0"/>
          </a:p>
          <a:p>
            <a:endParaRPr lang="en-US" dirty="0" smtClean="0"/>
          </a:p>
          <a:p>
            <a:r>
              <a:rPr lang="en-US" dirty="0" smtClean="0"/>
              <a:t>The Roots for Rivers program will provide funding to buy trees and tree tubes to protects the trees. </a:t>
            </a:r>
          </a:p>
          <a:p>
            <a:endParaRPr lang="en-US" dirty="0"/>
          </a:p>
        </p:txBody>
      </p:sp>
      <p:sp>
        <p:nvSpPr>
          <p:cNvPr id="4" name="Slide Number Placeholder 3"/>
          <p:cNvSpPr>
            <a:spLocks noGrp="1"/>
          </p:cNvSpPr>
          <p:nvPr>
            <p:ph type="sldNum" sz="quarter" idx="10"/>
          </p:nvPr>
        </p:nvSpPr>
        <p:spPr/>
        <p:txBody>
          <a:bodyPr/>
          <a:lstStyle/>
          <a:p>
            <a:fld id="{1DB8B747-AE2D-4BDA-9D94-4B2539CBF740}" type="slidenum">
              <a:rPr lang="en-US" smtClean="0"/>
              <a:t>25</a:t>
            </a:fld>
            <a:endParaRPr lang="en-US"/>
          </a:p>
        </p:txBody>
      </p:sp>
    </p:spTree>
    <p:extLst>
      <p:ext uri="{BB962C8B-B14F-4D97-AF65-F5344CB8AC3E}">
        <p14:creationId xmlns:p14="http://schemas.microsoft.com/office/powerpoint/2010/main" val="295026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-North Jersey Resource Conservation &amp; development council </a:t>
            </a:r>
          </a:p>
          <a:p>
            <a:r>
              <a:rPr lang="en-US" dirty="0" smtClean="0"/>
              <a:t>-Raritan Headwaters has</a:t>
            </a:r>
            <a:r>
              <a:rPr lang="en-US" baseline="0" dirty="0" smtClean="0"/>
              <a:t> already organized a tree planting in PG and has two additional plantings planned in </a:t>
            </a:r>
            <a:r>
              <a:rPr lang="en-US" baseline="0" dirty="0" err="1" smtClean="0"/>
              <a:t>Readington</a:t>
            </a:r>
            <a:r>
              <a:rPr lang="en-US" baseline="0" dirty="0" smtClean="0"/>
              <a:t> (Bob Becker) and Raritan </a:t>
            </a:r>
            <a:r>
              <a:rPr lang="en-US" baseline="0" dirty="0" err="1" smtClean="0"/>
              <a:t>Twp</a:t>
            </a:r>
            <a:r>
              <a:rPr lang="en-US" baseline="0" dirty="0" smtClean="0"/>
              <a:t> (Amy Greene)</a:t>
            </a:r>
            <a:endParaRPr lang="en-US" dirty="0" smtClean="0"/>
          </a:p>
          <a:p>
            <a:endParaRPr lang="en-US" dirty="0" smtClean="0"/>
          </a:p>
          <a:p>
            <a:r>
              <a:rPr lang="en-US" dirty="0" smtClean="0"/>
              <a:t>The Roots for Rivers program will provide funding to buy trees and tree tubes to protects the trees. </a:t>
            </a:r>
          </a:p>
          <a:p>
            <a:endParaRPr lang="en-US" dirty="0"/>
          </a:p>
        </p:txBody>
      </p:sp>
      <p:sp>
        <p:nvSpPr>
          <p:cNvPr id="4" name="Slide Number Placeholder 3"/>
          <p:cNvSpPr>
            <a:spLocks noGrp="1"/>
          </p:cNvSpPr>
          <p:nvPr>
            <p:ph type="sldNum" sz="quarter" idx="10"/>
          </p:nvPr>
        </p:nvSpPr>
        <p:spPr/>
        <p:txBody>
          <a:bodyPr/>
          <a:lstStyle/>
          <a:p>
            <a:fld id="{1DB8B747-AE2D-4BDA-9D94-4B2539CBF740}" type="slidenum">
              <a:rPr lang="en-US" smtClean="0"/>
              <a:t>26</a:t>
            </a:fld>
            <a:endParaRPr lang="en-US"/>
          </a:p>
        </p:txBody>
      </p:sp>
    </p:spTree>
    <p:extLst>
      <p:ext uri="{BB962C8B-B14F-4D97-AF65-F5344CB8AC3E}">
        <p14:creationId xmlns:p14="http://schemas.microsoft.com/office/powerpoint/2010/main" val="18223955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B8B747-AE2D-4BDA-9D94-4B2539CBF740}" type="slidenum">
              <a:rPr lang="en-US" smtClean="0"/>
              <a:t>27</a:t>
            </a:fld>
            <a:endParaRPr lang="en-US"/>
          </a:p>
        </p:txBody>
      </p:sp>
    </p:spTree>
    <p:extLst>
      <p:ext uri="{BB962C8B-B14F-4D97-AF65-F5344CB8AC3E}">
        <p14:creationId xmlns:p14="http://schemas.microsoft.com/office/powerpoint/2010/main" val="1564796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 we have any stream monitors in the audience? The volunteers have a blue circle on their nametags</a:t>
            </a:r>
          </a:p>
          <a:p>
            <a:r>
              <a:rPr lang="en-US" dirty="0" smtClean="0"/>
              <a:t>-This past June, 110 volunteers and staff monitored 67 stream monitoring sites. </a:t>
            </a:r>
          </a:p>
          <a:p>
            <a:r>
              <a:rPr lang="en-US" dirty="0" smtClean="0"/>
              <a:t>-Pictured here are stream monitors using a net to collect a sample of the organisms that live in the stream</a:t>
            </a:r>
          </a:p>
          <a:p>
            <a:endParaRPr lang="en-US" dirty="0"/>
          </a:p>
        </p:txBody>
      </p:sp>
      <p:sp>
        <p:nvSpPr>
          <p:cNvPr id="4" name="Slide Number Placeholder 3"/>
          <p:cNvSpPr>
            <a:spLocks noGrp="1"/>
          </p:cNvSpPr>
          <p:nvPr>
            <p:ph type="sldNum" sz="quarter" idx="10"/>
          </p:nvPr>
        </p:nvSpPr>
        <p:spPr/>
        <p:txBody>
          <a:bodyPr/>
          <a:lstStyle/>
          <a:p>
            <a:fld id="{1DB8B747-AE2D-4BDA-9D94-4B2539CBF740}" type="slidenum">
              <a:rPr lang="en-US" smtClean="0"/>
              <a:t>3</a:t>
            </a:fld>
            <a:endParaRPr lang="en-US"/>
          </a:p>
        </p:txBody>
      </p:sp>
    </p:spTree>
    <p:extLst>
      <p:ext uri="{BB962C8B-B14F-4D97-AF65-F5344CB8AC3E}">
        <p14:creationId xmlns:p14="http://schemas.microsoft.com/office/powerpoint/2010/main" val="1825983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65438" y="525463"/>
            <a:ext cx="3505200" cy="2628900"/>
          </a:xfrm>
        </p:spPr>
      </p:sp>
      <p:sp>
        <p:nvSpPr>
          <p:cNvPr id="3" name="Notes Placeholder 2"/>
          <p:cNvSpPr>
            <a:spLocks noGrp="1"/>
          </p:cNvSpPr>
          <p:nvPr>
            <p:ph type="body" idx="1"/>
          </p:nvPr>
        </p:nvSpPr>
        <p:spPr/>
        <p:txBody>
          <a:bodyPr/>
          <a:lstStyle/>
          <a:p>
            <a:r>
              <a:rPr lang="en-US" baseline="0" dirty="0" smtClean="0"/>
              <a:t>-The biological sample consists of benthic macroinvertebrates</a:t>
            </a:r>
          </a:p>
          <a:p>
            <a:r>
              <a:rPr lang="en-US" baseline="0" dirty="0" smtClean="0"/>
              <a:t>-Does any one want to take a stab at the definition of a benthic macroinvertebrate? I like to call them macros for short. Macros are organisms that live on the bottom of the stream that lack back bones and can be seen by your bare eye without the aid of a microscope</a:t>
            </a:r>
          </a:p>
          <a:p>
            <a:endParaRPr lang="en-US" baseline="0" dirty="0" smtClean="0"/>
          </a:p>
          <a:p>
            <a:r>
              <a:rPr lang="en-US" baseline="0" dirty="0" smtClean="0"/>
              <a:t>-In a healthy stream you would expect to find a diverse sample of organisms as pictured here. However, these macros have different tolerances to pollution</a:t>
            </a:r>
          </a:p>
          <a:p>
            <a:pPr marL="172071" indent="-172071">
              <a:buFontTx/>
              <a:buChar char="-"/>
            </a:pPr>
            <a:r>
              <a:rPr lang="en-US" baseline="0" dirty="0" smtClean="0"/>
              <a:t>If a stream becomes stressed due to pollution, for example the water temperature increases and there is less dissolved oxygen available, the organisms that are the most sensitive to pollution will be unable to persist and will not be present in the sample</a:t>
            </a:r>
          </a:p>
          <a:p>
            <a:pPr marL="172071" indent="-172071">
              <a:buFontTx/>
              <a:buChar char="-"/>
            </a:pPr>
            <a:r>
              <a:rPr lang="en-US" baseline="0" dirty="0" smtClean="0"/>
              <a:t>If the stress continues to intensify, then the organisms that are somewhat sensitive to pollution will also die</a:t>
            </a:r>
          </a:p>
          <a:p>
            <a:pPr marL="172071" indent="-172071">
              <a:buFontTx/>
              <a:buChar char="-"/>
            </a:pPr>
            <a:r>
              <a:rPr lang="en-US" baseline="0" dirty="0" smtClean="0"/>
              <a:t>Only the macros that are tolerant to pollution will remain and the sample will be very limited in diversity</a:t>
            </a:r>
          </a:p>
          <a:p>
            <a:pPr marL="172071" indent="-172071">
              <a:buFontTx/>
              <a:buChar char="-"/>
            </a:pPr>
            <a:endParaRPr lang="en-US" baseline="0" dirty="0" smtClean="0"/>
          </a:p>
          <a:p>
            <a:r>
              <a:rPr lang="en-US" dirty="0" smtClean="0"/>
              <a:t>The samples are sent to a lab for analysis and they provide us with water quality ratings based on the High Gradient Macroinvertebrate Index</a:t>
            </a:r>
          </a:p>
          <a:p>
            <a:endParaRPr lang="en-US" dirty="0" smtClean="0"/>
          </a:p>
          <a:p>
            <a:r>
              <a:rPr lang="en-US" dirty="0" smtClean="0"/>
              <a:t>-The High Gradient Macroinvertebrate Index is based on the presence, abundance, and pollution tolerance of the benthic macroinvertebrate community that are collected in</a:t>
            </a:r>
            <a:r>
              <a:rPr lang="en-US" baseline="0" dirty="0" smtClean="0"/>
              <a:t> the stream sample. </a:t>
            </a:r>
          </a:p>
        </p:txBody>
      </p:sp>
      <p:sp>
        <p:nvSpPr>
          <p:cNvPr id="4" name="Slide Number Placeholder 3"/>
          <p:cNvSpPr>
            <a:spLocks noGrp="1"/>
          </p:cNvSpPr>
          <p:nvPr>
            <p:ph type="sldNum" sz="quarter" idx="10"/>
          </p:nvPr>
        </p:nvSpPr>
        <p:spPr/>
        <p:txBody>
          <a:bodyPr/>
          <a:lstStyle/>
          <a:p>
            <a:fld id="{FB60D3E6-7503-4512-B991-00034C88FEBE}"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3042663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299">
              <a:defRPr/>
            </a:pPr>
            <a:r>
              <a:rPr lang="en-US" dirty="0" smtClean="0"/>
              <a:t>-In 2017, the overall water quality for the Raritan Headwaters Region was good based upon the average High Gradient Macroinvertebrate Index scores at the </a:t>
            </a:r>
            <a:r>
              <a:rPr lang="en-US" baseline="0" dirty="0" smtClean="0"/>
              <a:t>67 sites we monitored</a:t>
            </a:r>
            <a:r>
              <a:rPr lang="en-US" dirty="0" smtClean="0"/>
              <a:t>– still room for improvement</a:t>
            </a:r>
          </a:p>
          <a:p>
            <a:endParaRPr lang="en-US" dirty="0" smtClean="0"/>
          </a:p>
          <a:p>
            <a:pPr defTabSz="928299">
              <a:defRPr/>
            </a:pPr>
            <a:r>
              <a:rPr lang="en-US" dirty="0" smtClean="0"/>
              <a:t>-The circles on the map illustrate the water quality ratings at our stream monitoring sites. In 2017, we added new sites in the western portion of our watershed and we have completed our stream monitoring program expansion.</a:t>
            </a:r>
          </a:p>
          <a:p>
            <a:endParaRPr lang="en-US" dirty="0" smtClean="0"/>
          </a:p>
          <a:p>
            <a:r>
              <a:rPr lang="en-US" dirty="0" smtClean="0"/>
              <a:t> -Blue circles represent a site with excellent water quality. All headwater streams should be excellent. One</a:t>
            </a:r>
            <a:r>
              <a:rPr lang="en-US" baseline="0" dirty="0" smtClean="0"/>
              <a:t> of our new sites on the Rocky Run in Lebanon Township had the highest water quality this year. </a:t>
            </a:r>
            <a:endParaRPr lang="en-US" dirty="0" smtClean="0"/>
          </a:p>
          <a:p>
            <a:r>
              <a:rPr lang="en-US" dirty="0" smtClean="0"/>
              <a:t>-Green circles represent good sites. Orange circles represent fair sites.</a:t>
            </a:r>
          </a:p>
          <a:p>
            <a:r>
              <a:rPr lang="en-US" dirty="0" smtClean="0"/>
              <a:t>-Red circles are poor. </a:t>
            </a:r>
            <a:r>
              <a:rPr lang="en-US" baseline="0" dirty="0" smtClean="0"/>
              <a:t>Our only site with poor water quality this year was Black River Site 4 at the border of Randolph and Roxbury Township</a:t>
            </a:r>
          </a:p>
          <a:p>
            <a:r>
              <a:rPr lang="en-US" baseline="0" dirty="0" smtClean="0"/>
              <a:t>-</a:t>
            </a:r>
            <a:r>
              <a:rPr lang="en-US" dirty="0" smtClean="0"/>
              <a:t>A grey circle means that we did not collect any data at that site in 2017. </a:t>
            </a:r>
          </a:p>
          <a:p>
            <a:endParaRPr lang="en-US" dirty="0" smtClean="0"/>
          </a:p>
          <a:p>
            <a:r>
              <a:rPr lang="en-US" dirty="0" smtClean="0"/>
              <a:t>-Our major watersheds are outlined in black. Their background color represents the average water quality of the sites that fall within them.</a:t>
            </a:r>
          </a:p>
          <a:p>
            <a:r>
              <a:rPr lang="en-US" dirty="0" smtClean="0"/>
              <a:t>The watersheds that are colored green represent areas where we need to protect water quality and the watersheds that are orange represent areas where streams need restoration. </a:t>
            </a:r>
          </a:p>
          <a:p>
            <a:r>
              <a:rPr lang="en-US" dirty="0" smtClean="0"/>
              <a:t>-It jumps out that there are issues in the Neshanic River and North Branch Raritan River. </a:t>
            </a:r>
            <a:endParaRPr lang="en-US" baseline="0" dirty="0" smtClean="0"/>
          </a:p>
        </p:txBody>
      </p:sp>
      <p:sp>
        <p:nvSpPr>
          <p:cNvPr id="4" name="Slide Number Placeholder 3"/>
          <p:cNvSpPr>
            <a:spLocks noGrp="1"/>
          </p:cNvSpPr>
          <p:nvPr>
            <p:ph type="sldNum" sz="quarter" idx="10"/>
          </p:nvPr>
        </p:nvSpPr>
        <p:spPr/>
        <p:txBody>
          <a:bodyPr/>
          <a:lstStyle/>
          <a:p>
            <a:fld id="{1DB8B747-AE2D-4BDA-9D94-4B2539CBF740}" type="slidenum">
              <a:rPr lang="en-US" smtClean="0"/>
              <a:t>5</a:t>
            </a:fld>
            <a:endParaRPr lang="en-US"/>
          </a:p>
        </p:txBody>
      </p:sp>
    </p:spTree>
    <p:extLst>
      <p:ext uri="{BB962C8B-B14F-4D97-AF65-F5344CB8AC3E}">
        <p14:creationId xmlns:p14="http://schemas.microsoft.com/office/powerpoint/2010/main" val="1062655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2017, 10% of our stream monitoring sites were excellent, nearly 60% were good, about 1/3 were fair and 2% were poor. There was only one site without data along the Neshanic because we were not given permission to monitor</a:t>
            </a:r>
          </a:p>
          <a:p>
            <a:endParaRPr lang="en-US" dirty="0" smtClean="0"/>
          </a:p>
          <a:p>
            <a:r>
              <a:rPr lang="en-US" dirty="0" smtClean="0"/>
              <a:t>-A site that that had good or excellent water quality for two years in a row is considered to remain acceptable for aquatic life use under the Federal Clean water act   </a:t>
            </a:r>
          </a:p>
          <a:p>
            <a:pPr defTabSz="928299">
              <a:defRPr/>
            </a:pPr>
            <a:r>
              <a:rPr lang="en-US" dirty="0" smtClean="0"/>
              <a:t>-A site that that had fair or poor water quality for two years in a row is considered to remain unacceptable for aquatic life use under the Federal Clean water act   </a:t>
            </a:r>
          </a:p>
          <a:p>
            <a:endParaRPr lang="en-US" dirty="0" smtClean="0"/>
          </a:p>
          <a:p>
            <a:r>
              <a:rPr lang="en-US" dirty="0" smtClean="0"/>
              <a:t>More sites improved in water quality than declined</a:t>
            </a:r>
          </a:p>
          <a:p>
            <a:endParaRPr lang="en-US" dirty="0" smtClean="0"/>
          </a:p>
          <a:p>
            <a:r>
              <a:rPr lang="en-US" dirty="0" smtClean="0"/>
              <a:t>One factor that may have contributed to this is a return to normal stream flows after a mild, rainy spring removed any lingering drought concerns. </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1DB8B747-AE2D-4BDA-9D94-4B2539CBF740}" type="slidenum">
              <a:rPr lang="en-US" smtClean="0"/>
              <a:t>6</a:t>
            </a:fld>
            <a:endParaRPr lang="en-US"/>
          </a:p>
        </p:txBody>
      </p:sp>
    </p:spTree>
    <p:extLst>
      <p:ext uri="{BB962C8B-B14F-4D97-AF65-F5344CB8AC3E}">
        <p14:creationId xmlns:p14="http://schemas.microsoft.com/office/powerpoint/2010/main" val="1959053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also collected additional information on the water chemistry, bacterial levels and habitat in June.  After grading each parameters, it became clear that the Raritan Headwaters region faces challenges with Nitrates, bacteria, and phosphate pollution. </a:t>
            </a:r>
          </a:p>
          <a:p>
            <a:endParaRPr lang="en-US" dirty="0" smtClean="0"/>
          </a:p>
          <a:p>
            <a:r>
              <a:rPr lang="en-US" dirty="0" smtClean="0"/>
              <a:t>Trees are a simple solution to</a:t>
            </a:r>
            <a:r>
              <a:rPr lang="en-US" baseline="0" dirty="0" smtClean="0"/>
              <a:t> reduce nitrates and phosphate. Therefore, Trees are our key partners in protecting water quality</a:t>
            </a:r>
            <a:endParaRPr lang="en-US" dirty="0"/>
          </a:p>
        </p:txBody>
      </p:sp>
      <p:sp>
        <p:nvSpPr>
          <p:cNvPr id="4" name="Slide Number Placeholder 3"/>
          <p:cNvSpPr>
            <a:spLocks noGrp="1"/>
          </p:cNvSpPr>
          <p:nvPr>
            <p:ph type="sldNum" sz="quarter" idx="10"/>
          </p:nvPr>
        </p:nvSpPr>
        <p:spPr/>
        <p:txBody>
          <a:bodyPr/>
          <a:lstStyle/>
          <a:p>
            <a:fld id="{1DB8B747-AE2D-4BDA-9D94-4B2539CBF740}" type="slidenum">
              <a:rPr lang="en-US" smtClean="0"/>
              <a:t>7</a:t>
            </a:fld>
            <a:endParaRPr lang="en-US"/>
          </a:p>
        </p:txBody>
      </p:sp>
    </p:spTree>
    <p:extLst>
      <p:ext uri="{BB962C8B-B14F-4D97-AF65-F5344CB8AC3E}">
        <p14:creationId xmlns:p14="http://schemas.microsoft.com/office/powerpoint/2010/main" val="675845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main strategies</a:t>
            </a:r>
            <a:r>
              <a:rPr lang="en-US" baseline="0" dirty="0"/>
              <a:t> we use to protect water resources can be divided into preserving the important forests and wetlands necessary for maintaining water resource quality and </a:t>
            </a:r>
            <a:r>
              <a:rPr lang="en-US" baseline="0" dirty="0" err="1"/>
              <a:t>quanitity</a:t>
            </a:r>
            <a:r>
              <a:rPr lang="en-US" baseline="0" dirty="0"/>
              <a:t>, fixing past mistakes through restoration and caring for the land through stewardship </a:t>
            </a:r>
            <a:r>
              <a:rPr lang="en-US" baseline="0" dirty="0" err="1"/>
              <a:t>acitivities</a:t>
            </a:r>
            <a:r>
              <a:rPr lang="en-US" baseline="0" dirty="0"/>
              <a:t> and the behaviors or Best Management Practices we all can modify to better protect our water especially from non-point source pollution and </a:t>
            </a:r>
            <a:r>
              <a:rPr lang="en-US" baseline="0" dirty="0" err="1"/>
              <a:t>stormwater</a:t>
            </a:r>
            <a:r>
              <a:rPr lang="en-US" baseline="0" dirty="0"/>
              <a:t> runoff.</a:t>
            </a:r>
            <a:endParaRPr lang="en-US" dirty="0"/>
          </a:p>
        </p:txBody>
      </p:sp>
      <p:sp>
        <p:nvSpPr>
          <p:cNvPr id="4" name="Slide Number Placeholder 3"/>
          <p:cNvSpPr>
            <a:spLocks noGrp="1"/>
          </p:cNvSpPr>
          <p:nvPr>
            <p:ph type="sldNum" sz="quarter" idx="10"/>
          </p:nvPr>
        </p:nvSpPr>
        <p:spPr/>
        <p:txBody>
          <a:bodyPr/>
          <a:lstStyle/>
          <a:p>
            <a:fld id="{965586CA-FCE7-4FAE-AF92-B5AC582C1621}" type="slidenum">
              <a:rPr lang="en-US" smtClean="0"/>
              <a:t>8</a:t>
            </a:fld>
            <a:endParaRPr lang="en-US"/>
          </a:p>
        </p:txBody>
      </p:sp>
    </p:spTree>
    <p:extLst>
      <p:ext uri="{BB962C8B-B14F-4D97-AF65-F5344CB8AC3E}">
        <p14:creationId xmlns:p14="http://schemas.microsoft.com/office/powerpoint/2010/main" val="37654897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to</a:t>
            </a:r>
            <a:r>
              <a:rPr lang="en-US" baseline="0" dirty="0"/>
              <a:t> analyze the restoration end of the spectrum more carefully.  There will be major differences between agricultural and urban land use in the types of restoration and BMPs that need to implement as well as differences in the way they impact water quality.  Also, need to decide on weighting based on importance of each category because right now they are weighted equally.  We will be considering open space preservation.  Also, we will be undergoing further peer review and we welcome comments.</a:t>
            </a:r>
            <a:endParaRPr lang="en-US" dirty="0"/>
          </a:p>
        </p:txBody>
      </p:sp>
      <p:sp>
        <p:nvSpPr>
          <p:cNvPr id="4" name="Slide Number Placeholder 3"/>
          <p:cNvSpPr>
            <a:spLocks noGrp="1"/>
          </p:cNvSpPr>
          <p:nvPr>
            <p:ph type="sldNum" sz="quarter" idx="10"/>
          </p:nvPr>
        </p:nvSpPr>
        <p:spPr/>
        <p:txBody>
          <a:bodyPr/>
          <a:lstStyle/>
          <a:p>
            <a:fld id="{965586CA-FCE7-4FAE-AF92-B5AC582C1621}"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5544921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EE89D2B-B63A-4FB6-9903-E7ACEA1AE733}" type="datetimeFigureOut">
              <a:rPr lang="en-US" smtClean="0"/>
              <a:t>2/28/2018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3456B-E2BA-4877-86ED-2F191187A646}" type="slidenum">
              <a:rPr lang="en-US" smtClean="0"/>
              <a:t>‹#›</a:t>
            </a:fld>
            <a:endParaRPr lang="en-US"/>
          </a:p>
        </p:txBody>
      </p:sp>
    </p:spTree>
    <p:extLst>
      <p:ext uri="{BB962C8B-B14F-4D97-AF65-F5344CB8AC3E}">
        <p14:creationId xmlns:p14="http://schemas.microsoft.com/office/powerpoint/2010/main" val="10684847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E89D2B-B63A-4FB6-9903-E7ACEA1AE733}" type="datetimeFigureOut">
              <a:rPr lang="en-US" smtClean="0"/>
              <a:t>2/28/2018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3456B-E2BA-4877-86ED-2F191187A646}" type="slidenum">
              <a:rPr lang="en-US" smtClean="0"/>
              <a:t>‹#›</a:t>
            </a:fld>
            <a:endParaRPr lang="en-US"/>
          </a:p>
        </p:txBody>
      </p:sp>
    </p:spTree>
    <p:extLst>
      <p:ext uri="{BB962C8B-B14F-4D97-AF65-F5344CB8AC3E}">
        <p14:creationId xmlns:p14="http://schemas.microsoft.com/office/powerpoint/2010/main" val="1866350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E89D2B-B63A-4FB6-9903-E7ACEA1AE733}" type="datetimeFigureOut">
              <a:rPr lang="en-US" smtClean="0"/>
              <a:t>2/28/2018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3456B-E2BA-4877-86ED-2F191187A646}" type="slidenum">
              <a:rPr lang="en-US" smtClean="0"/>
              <a:t>‹#›</a:t>
            </a:fld>
            <a:endParaRPr lang="en-US"/>
          </a:p>
        </p:txBody>
      </p:sp>
    </p:spTree>
    <p:extLst>
      <p:ext uri="{BB962C8B-B14F-4D97-AF65-F5344CB8AC3E}">
        <p14:creationId xmlns:p14="http://schemas.microsoft.com/office/powerpoint/2010/main" val="1321123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cxnSp>
        <p:nvCxnSpPr>
          <p:cNvPr id="8" name="Straight Connector 7"/>
          <p:cNvCxnSpPr/>
          <p:nvPr userDrawn="1"/>
        </p:nvCxnSpPr>
        <p:spPr>
          <a:xfrm>
            <a:off x="157163" y="6103938"/>
            <a:ext cx="8758237" cy="0"/>
          </a:xfrm>
          <a:prstGeom prst="line">
            <a:avLst/>
          </a:prstGeom>
          <a:ln w="15875">
            <a:solidFill>
              <a:srgbClr val="008080"/>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642993697"/>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cxnSp>
        <p:nvCxnSpPr>
          <p:cNvPr id="7" name="Straight Connector 6"/>
          <p:cNvCxnSpPr/>
          <p:nvPr userDrawn="1"/>
        </p:nvCxnSpPr>
        <p:spPr>
          <a:xfrm>
            <a:off x="157163" y="6103938"/>
            <a:ext cx="8758237" cy="0"/>
          </a:xfrm>
          <a:prstGeom prst="line">
            <a:avLst/>
          </a:prstGeom>
          <a:ln w="15875">
            <a:solidFill>
              <a:schemeClr val="accent6"/>
            </a:solidFill>
          </a:ln>
        </p:spPr>
        <p:style>
          <a:lnRef idx="1">
            <a:schemeClr val="accent6"/>
          </a:lnRef>
          <a:fillRef idx="0">
            <a:schemeClr val="accent6"/>
          </a:fillRef>
          <a:effectRef idx="0">
            <a:schemeClr val="accent6"/>
          </a:effectRef>
          <a:fontRef idx="minor">
            <a:schemeClr val="tx1"/>
          </a:fontRef>
        </p:style>
      </p:cxnSp>
      <p:pic>
        <p:nvPicPr>
          <p:cNvPr id="8" name="Picture 2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213" y="6132513"/>
            <a:ext cx="1311275"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userDrawn="1"/>
        </p:nvSpPr>
        <p:spPr bwMode="auto">
          <a:xfrm>
            <a:off x="6407150" y="6342063"/>
            <a:ext cx="2527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defRPr/>
            </a:pPr>
            <a:r>
              <a:rPr lang="en-US" altLang="en-US" sz="1400" smtClean="0">
                <a:solidFill>
                  <a:prstClr val="black"/>
                </a:solidFill>
                <a:latin typeface="Calibri" pitchFamily="34" charset="0"/>
              </a:rPr>
              <a:t>www.raritanheadwaters.org</a:t>
            </a:r>
          </a:p>
        </p:txBody>
      </p:sp>
    </p:spTree>
    <p:extLst>
      <p:ext uri="{BB962C8B-B14F-4D97-AF65-F5344CB8AC3E}">
        <p14:creationId xmlns:p14="http://schemas.microsoft.com/office/powerpoint/2010/main" val="8571225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B228A3E4-3FA1-42E1-8934-7447763BDDBB}" type="datetimeFigureOut">
              <a:rPr lang="en-US" smtClean="0">
                <a:solidFill>
                  <a:srgbClr val="DBF5F9">
                    <a:shade val="90000"/>
                  </a:srgbClr>
                </a:solidFill>
              </a:rPr>
              <a:pPr/>
              <a:t>2/28/2018</a:t>
            </a:fld>
            <a:endParaRPr 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959E9460-685C-4EB2-840F-135809131D5B}"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38963933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cxnSp>
        <p:nvCxnSpPr>
          <p:cNvPr id="7" name="Straight Connector 6"/>
          <p:cNvCxnSpPr/>
          <p:nvPr userDrawn="1"/>
        </p:nvCxnSpPr>
        <p:spPr>
          <a:xfrm>
            <a:off x="157163" y="6103938"/>
            <a:ext cx="8758237" cy="0"/>
          </a:xfrm>
          <a:prstGeom prst="line">
            <a:avLst/>
          </a:prstGeom>
          <a:ln w="15875">
            <a:solidFill>
              <a:schemeClr val="accent6"/>
            </a:solidFill>
          </a:ln>
        </p:spPr>
        <p:style>
          <a:lnRef idx="1">
            <a:schemeClr val="accent6"/>
          </a:lnRef>
          <a:fillRef idx="0">
            <a:schemeClr val="accent6"/>
          </a:fillRef>
          <a:effectRef idx="0">
            <a:schemeClr val="accent6"/>
          </a:effectRef>
          <a:fontRef idx="minor">
            <a:schemeClr val="tx1"/>
          </a:fontRef>
        </p:style>
      </p:cxnSp>
      <p:pic>
        <p:nvPicPr>
          <p:cNvPr id="8" name="Picture 2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213" y="6132513"/>
            <a:ext cx="1311275"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userDrawn="1"/>
        </p:nvSpPr>
        <p:spPr bwMode="auto">
          <a:xfrm>
            <a:off x="6407150" y="6342063"/>
            <a:ext cx="2527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defRPr/>
            </a:pPr>
            <a:r>
              <a:rPr lang="en-US" altLang="en-US" sz="1400" smtClean="0">
                <a:solidFill>
                  <a:prstClr val="black"/>
                </a:solidFill>
                <a:latin typeface="Calibri" pitchFamily="34" charset="0"/>
              </a:rPr>
              <a:t>www.raritanheadwaters.org</a:t>
            </a:r>
          </a:p>
        </p:txBody>
      </p:sp>
    </p:spTree>
    <p:extLst>
      <p:ext uri="{BB962C8B-B14F-4D97-AF65-F5344CB8AC3E}">
        <p14:creationId xmlns:p14="http://schemas.microsoft.com/office/powerpoint/2010/main" val="23236652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5"/>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B228A3E4-3FA1-42E1-8934-7447763BDDBB}" type="datetimeFigureOut">
              <a:rPr lang="en-US" smtClean="0">
                <a:solidFill>
                  <a:srgbClr val="DBF5F9">
                    <a:shade val="90000"/>
                  </a:srgbClr>
                </a:solidFill>
              </a:rPr>
              <a:pPr/>
              <a:t>2/28/2018</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959E9460-685C-4EB2-840F-135809131D5B}"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20544152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B228A3E4-3FA1-42E1-8934-7447763BDDBB}" type="datetimeFigureOut">
              <a:rPr lang="en-US" smtClean="0">
                <a:solidFill>
                  <a:srgbClr val="04617B">
                    <a:shade val="90000"/>
                  </a:srgbClr>
                </a:solidFill>
              </a:rPr>
              <a:pPr/>
              <a:t>2/28/2018</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959E9460-685C-4EB2-840F-135809131D5B}"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7451011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2"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7" y="1859759"/>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2" y="2514601"/>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7" y="2514601"/>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B228A3E4-3FA1-42E1-8934-7447763BDDBB}" type="datetimeFigureOut">
              <a:rPr lang="en-US" smtClean="0">
                <a:solidFill>
                  <a:srgbClr val="04617B">
                    <a:shade val="90000"/>
                  </a:srgbClr>
                </a:solidFill>
              </a:rPr>
              <a:pPr/>
              <a:t>2/28/2018</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959E9460-685C-4EB2-840F-135809131D5B}"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7781189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B228A3E4-3FA1-42E1-8934-7447763BDDBB}" type="datetimeFigureOut">
              <a:rPr lang="en-US" smtClean="0">
                <a:solidFill>
                  <a:srgbClr val="04617B">
                    <a:shade val="90000"/>
                  </a:srgbClr>
                </a:solidFill>
              </a:rPr>
              <a:pPr/>
              <a:t>2/28/2018</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959E9460-685C-4EB2-840F-135809131D5B}"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726706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E89D2B-B63A-4FB6-9903-E7ACEA1AE733}" type="datetimeFigureOut">
              <a:rPr lang="en-US" smtClean="0"/>
              <a:t>2/28/2018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3456B-E2BA-4877-86ED-2F191187A646}" type="slidenum">
              <a:rPr lang="en-US" smtClean="0"/>
              <a:t>‹#›</a:t>
            </a:fld>
            <a:endParaRPr lang="en-US"/>
          </a:p>
        </p:txBody>
      </p:sp>
    </p:spTree>
    <p:extLst>
      <p:ext uri="{BB962C8B-B14F-4D97-AF65-F5344CB8AC3E}">
        <p14:creationId xmlns:p14="http://schemas.microsoft.com/office/powerpoint/2010/main" val="30172732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28A3E4-3FA1-42E1-8934-7447763BDDBB}" type="datetimeFigureOut">
              <a:rPr lang="en-US" smtClean="0">
                <a:solidFill>
                  <a:srgbClr val="04617B">
                    <a:shade val="90000"/>
                  </a:srgbClr>
                </a:solidFill>
              </a:rPr>
              <a:pPr/>
              <a:t>2/28/2018</a:t>
            </a:fld>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959E9460-685C-4EB2-840F-135809131D5B}"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286058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1" y="1676400"/>
            <a:ext cx="5111751"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B228A3E4-3FA1-42E1-8934-7447763BDDBB}" type="datetimeFigureOut">
              <a:rPr lang="en-US" smtClean="0">
                <a:solidFill>
                  <a:srgbClr val="04617B">
                    <a:shade val="90000"/>
                  </a:srgbClr>
                </a:solidFill>
              </a:rPr>
              <a:pPr/>
              <a:t>2/28/2018</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959E9460-685C-4EB2-840F-135809131D5B}"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8577725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5"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8"/>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228A3E4-3FA1-42E1-8934-7447763BDDBB}" type="datetimeFigureOut">
              <a:rPr lang="en-US" smtClean="0">
                <a:solidFill>
                  <a:srgbClr val="04617B">
                    <a:shade val="90000"/>
                  </a:srgbClr>
                </a:solidFill>
              </a:rPr>
              <a:pPr/>
              <a:t>2/28/2018</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a:xfrm>
            <a:off x="8077200" y="6356352"/>
            <a:ext cx="609600" cy="365125"/>
          </a:xfrm>
        </p:spPr>
        <p:txBody>
          <a:bodyPr/>
          <a:lstStyle/>
          <a:p>
            <a:fld id="{959E9460-685C-4EB2-840F-135809131D5B}" type="slidenum">
              <a:rPr lang="en-US" smtClean="0">
                <a:solidFill>
                  <a:srgbClr val="04617B">
                    <a:shade val="90000"/>
                  </a:srgbClr>
                </a:solidFill>
              </a: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6" y="5816601"/>
            <a:ext cx="9163051"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2" y="6219827"/>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36945178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228A3E4-3FA1-42E1-8934-7447763BDDBB}" type="datetimeFigureOut">
              <a:rPr lang="en-US" smtClean="0">
                <a:solidFill>
                  <a:srgbClr val="04617B">
                    <a:shade val="90000"/>
                  </a:srgbClr>
                </a:solidFill>
              </a:rPr>
              <a:pPr/>
              <a:t>2/28/2018</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959E9460-685C-4EB2-840F-135809131D5B}"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6196984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2"/>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2"/>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228A3E4-3FA1-42E1-8934-7447763BDDBB}" type="datetimeFigureOut">
              <a:rPr lang="en-US" smtClean="0">
                <a:solidFill>
                  <a:srgbClr val="04617B">
                    <a:shade val="90000"/>
                  </a:srgbClr>
                </a:solidFill>
              </a:rPr>
              <a:pPr/>
              <a:t>2/28/2018</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959E9460-685C-4EB2-840F-135809131D5B}"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6068797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B228A3E4-3FA1-42E1-8934-7447763BDDBB}" type="datetimeFigureOut">
              <a:rPr lang="en-US" smtClean="0">
                <a:solidFill>
                  <a:srgbClr val="DBF5F9">
                    <a:shade val="90000"/>
                  </a:srgbClr>
                </a:solidFill>
              </a:rPr>
              <a:pPr/>
              <a:t>2/28/2018</a:t>
            </a:fld>
            <a:endParaRPr 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959E9460-685C-4EB2-840F-135809131D5B}"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35255157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cxnSp>
        <p:nvCxnSpPr>
          <p:cNvPr id="7" name="Straight Connector 6"/>
          <p:cNvCxnSpPr/>
          <p:nvPr userDrawn="1"/>
        </p:nvCxnSpPr>
        <p:spPr>
          <a:xfrm>
            <a:off x="157163" y="6103938"/>
            <a:ext cx="8758237" cy="0"/>
          </a:xfrm>
          <a:prstGeom prst="line">
            <a:avLst/>
          </a:prstGeom>
          <a:ln w="15875">
            <a:solidFill>
              <a:schemeClr val="accent6"/>
            </a:solidFill>
          </a:ln>
        </p:spPr>
        <p:style>
          <a:lnRef idx="1">
            <a:schemeClr val="accent6"/>
          </a:lnRef>
          <a:fillRef idx="0">
            <a:schemeClr val="accent6"/>
          </a:fillRef>
          <a:effectRef idx="0">
            <a:schemeClr val="accent6"/>
          </a:effectRef>
          <a:fontRef idx="minor">
            <a:schemeClr val="tx1"/>
          </a:fontRef>
        </p:style>
      </p:cxnSp>
      <p:pic>
        <p:nvPicPr>
          <p:cNvPr id="8" name="Picture 2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213" y="6132513"/>
            <a:ext cx="1311275"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userDrawn="1"/>
        </p:nvSpPr>
        <p:spPr bwMode="auto">
          <a:xfrm>
            <a:off x="6407150" y="6342063"/>
            <a:ext cx="2527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defRPr/>
            </a:pPr>
            <a:r>
              <a:rPr lang="en-US" altLang="en-US" sz="1400" smtClean="0">
                <a:solidFill>
                  <a:prstClr val="black"/>
                </a:solidFill>
                <a:latin typeface="Calibri" pitchFamily="34" charset="0"/>
              </a:rPr>
              <a:t>www.raritanheadwaters.org</a:t>
            </a:r>
          </a:p>
        </p:txBody>
      </p:sp>
    </p:spTree>
    <p:extLst>
      <p:ext uri="{BB962C8B-B14F-4D97-AF65-F5344CB8AC3E}">
        <p14:creationId xmlns:p14="http://schemas.microsoft.com/office/powerpoint/2010/main" val="42050200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5"/>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B228A3E4-3FA1-42E1-8934-7447763BDDBB}" type="datetimeFigureOut">
              <a:rPr lang="en-US" smtClean="0">
                <a:solidFill>
                  <a:srgbClr val="DBF5F9">
                    <a:shade val="90000"/>
                  </a:srgbClr>
                </a:solidFill>
              </a:rPr>
              <a:pPr/>
              <a:t>2/28/2018</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959E9460-685C-4EB2-840F-135809131D5B}"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31244060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cxnSp>
        <p:nvCxnSpPr>
          <p:cNvPr id="8" name="Straight Connector 7"/>
          <p:cNvCxnSpPr/>
          <p:nvPr userDrawn="1"/>
        </p:nvCxnSpPr>
        <p:spPr>
          <a:xfrm>
            <a:off x="157163" y="6103938"/>
            <a:ext cx="8758237" cy="0"/>
          </a:xfrm>
          <a:prstGeom prst="line">
            <a:avLst/>
          </a:prstGeom>
          <a:ln w="15875">
            <a:solidFill>
              <a:schemeClr val="accent6"/>
            </a:solidFill>
          </a:ln>
        </p:spPr>
        <p:style>
          <a:lnRef idx="1">
            <a:schemeClr val="accent6"/>
          </a:lnRef>
          <a:fillRef idx="0">
            <a:schemeClr val="accent6"/>
          </a:fillRef>
          <a:effectRef idx="0">
            <a:schemeClr val="accent6"/>
          </a:effectRef>
          <a:fontRef idx="minor">
            <a:schemeClr val="tx1"/>
          </a:fontRef>
        </p:style>
      </p:cxnSp>
      <p:pic>
        <p:nvPicPr>
          <p:cNvPr id="9" name="Picture 2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213" y="6132513"/>
            <a:ext cx="1311275"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6407150" y="6342063"/>
            <a:ext cx="2527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defRPr/>
            </a:pPr>
            <a:r>
              <a:rPr lang="en-US" altLang="en-US" sz="1400" smtClean="0">
                <a:solidFill>
                  <a:prstClr val="black"/>
                </a:solidFill>
                <a:latin typeface="Calibri" pitchFamily="34" charset="0"/>
              </a:rPr>
              <a:t>www.raritanheadwaters.org</a:t>
            </a:r>
          </a:p>
        </p:txBody>
      </p:sp>
    </p:spTree>
    <p:extLst>
      <p:ext uri="{BB962C8B-B14F-4D97-AF65-F5344CB8AC3E}">
        <p14:creationId xmlns:p14="http://schemas.microsoft.com/office/powerpoint/2010/main" val="11216262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2"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7" y="1859759"/>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2" y="2514601"/>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7" y="2514601"/>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B228A3E4-3FA1-42E1-8934-7447763BDDBB}" type="datetimeFigureOut">
              <a:rPr lang="en-US" smtClean="0">
                <a:solidFill>
                  <a:srgbClr val="04617B">
                    <a:shade val="90000"/>
                  </a:srgbClr>
                </a:solidFill>
              </a:rPr>
              <a:pPr/>
              <a:t>2/28/2018</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959E9460-685C-4EB2-840F-135809131D5B}"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718207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EE89D2B-B63A-4FB6-9903-E7ACEA1AE733}" type="datetimeFigureOut">
              <a:rPr lang="en-US" smtClean="0"/>
              <a:t>2/28/2018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3456B-E2BA-4877-86ED-2F191187A646}" type="slidenum">
              <a:rPr lang="en-US" smtClean="0"/>
              <a:t>‹#›</a:t>
            </a:fld>
            <a:endParaRPr lang="en-US"/>
          </a:p>
        </p:txBody>
      </p:sp>
    </p:spTree>
    <p:extLst>
      <p:ext uri="{BB962C8B-B14F-4D97-AF65-F5344CB8AC3E}">
        <p14:creationId xmlns:p14="http://schemas.microsoft.com/office/powerpoint/2010/main" val="19074082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B228A3E4-3FA1-42E1-8934-7447763BDDBB}" type="datetimeFigureOut">
              <a:rPr lang="en-US" smtClean="0">
                <a:solidFill>
                  <a:srgbClr val="04617B">
                    <a:shade val="90000"/>
                  </a:srgbClr>
                </a:solidFill>
              </a:rPr>
              <a:pPr/>
              <a:t>2/28/2018</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959E9460-685C-4EB2-840F-135809131D5B}"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6663768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28A3E4-3FA1-42E1-8934-7447763BDDBB}" type="datetimeFigureOut">
              <a:rPr lang="en-US" smtClean="0">
                <a:solidFill>
                  <a:srgbClr val="04617B">
                    <a:shade val="90000"/>
                  </a:srgbClr>
                </a:solidFill>
              </a:rPr>
              <a:pPr/>
              <a:t>2/28/2018</a:t>
            </a:fld>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959E9460-685C-4EB2-840F-135809131D5B}"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6897938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1" y="1676400"/>
            <a:ext cx="5111751"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B228A3E4-3FA1-42E1-8934-7447763BDDBB}" type="datetimeFigureOut">
              <a:rPr lang="en-US" smtClean="0">
                <a:solidFill>
                  <a:srgbClr val="04617B">
                    <a:shade val="90000"/>
                  </a:srgbClr>
                </a:solidFill>
              </a:rPr>
              <a:pPr/>
              <a:t>2/28/2018</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959E9460-685C-4EB2-840F-135809131D5B}"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0065803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5"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8"/>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228A3E4-3FA1-42E1-8934-7447763BDDBB}" type="datetimeFigureOut">
              <a:rPr lang="en-US" smtClean="0">
                <a:solidFill>
                  <a:srgbClr val="04617B">
                    <a:shade val="90000"/>
                  </a:srgbClr>
                </a:solidFill>
              </a:rPr>
              <a:pPr/>
              <a:t>2/28/2018</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a:xfrm>
            <a:off x="8077200" y="6356352"/>
            <a:ext cx="609600" cy="365125"/>
          </a:xfrm>
        </p:spPr>
        <p:txBody>
          <a:bodyPr/>
          <a:lstStyle/>
          <a:p>
            <a:fld id="{959E9460-685C-4EB2-840F-135809131D5B}" type="slidenum">
              <a:rPr lang="en-US" smtClean="0">
                <a:solidFill>
                  <a:srgbClr val="04617B">
                    <a:shade val="90000"/>
                  </a:srgbClr>
                </a:solidFill>
              </a: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6" y="5816601"/>
            <a:ext cx="9163051"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2" y="6219827"/>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9859958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228A3E4-3FA1-42E1-8934-7447763BDDBB}" type="datetimeFigureOut">
              <a:rPr lang="en-US" smtClean="0">
                <a:solidFill>
                  <a:srgbClr val="04617B">
                    <a:shade val="90000"/>
                  </a:srgbClr>
                </a:solidFill>
              </a:rPr>
              <a:pPr/>
              <a:t>2/28/2018</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959E9460-685C-4EB2-840F-135809131D5B}"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261395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2"/>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2"/>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228A3E4-3FA1-42E1-8934-7447763BDDBB}" type="datetimeFigureOut">
              <a:rPr lang="en-US" smtClean="0">
                <a:solidFill>
                  <a:srgbClr val="04617B">
                    <a:shade val="90000"/>
                  </a:srgbClr>
                </a:solidFill>
              </a:rPr>
              <a:pPr/>
              <a:t>2/28/2018</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959E9460-685C-4EB2-840F-135809131D5B}"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1850967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EE89D2B-B63A-4FB6-9903-E7ACEA1AE733}" type="datetimeFigureOut">
              <a:rPr lang="en-US" smtClean="0">
                <a:solidFill>
                  <a:prstClr val="black">
                    <a:tint val="75000"/>
                  </a:prstClr>
                </a:solidFill>
              </a:rPr>
              <a:pPr/>
              <a:t>2/28/2018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93456B-E2BA-4877-86ED-2F191187A6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63259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E89D2B-B63A-4FB6-9903-E7ACEA1AE733}" type="datetimeFigureOut">
              <a:rPr lang="en-US" smtClean="0">
                <a:solidFill>
                  <a:prstClr val="black">
                    <a:tint val="75000"/>
                  </a:prstClr>
                </a:solidFill>
              </a:rPr>
              <a:pPr/>
              <a:t>2/28/2018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93456B-E2BA-4877-86ED-2F191187A6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60514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EE89D2B-B63A-4FB6-9903-E7ACEA1AE733}" type="datetimeFigureOut">
              <a:rPr lang="en-US" smtClean="0">
                <a:solidFill>
                  <a:prstClr val="black">
                    <a:tint val="75000"/>
                  </a:prstClr>
                </a:solidFill>
              </a:rPr>
              <a:pPr/>
              <a:t>2/28/2018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93456B-E2BA-4877-86ED-2F191187A6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79738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EE89D2B-B63A-4FB6-9903-E7ACEA1AE733}" type="datetimeFigureOut">
              <a:rPr lang="en-US" smtClean="0">
                <a:solidFill>
                  <a:prstClr val="black">
                    <a:tint val="75000"/>
                  </a:prstClr>
                </a:solidFill>
              </a:rPr>
              <a:pPr/>
              <a:t>2/28/2018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93456B-E2BA-4877-86ED-2F191187A6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2377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EE89D2B-B63A-4FB6-9903-E7ACEA1AE733}" type="datetimeFigureOut">
              <a:rPr lang="en-US" smtClean="0"/>
              <a:t>2/28/2018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93456B-E2BA-4877-86ED-2F191187A646}" type="slidenum">
              <a:rPr lang="en-US" smtClean="0"/>
              <a:t>‹#›</a:t>
            </a:fld>
            <a:endParaRPr lang="en-US"/>
          </a:p>
        </p:txBody>
      </p:sp>
    </p:spTree>
    <p:extLst>
      <p:ext uri="{BB962C8B-B14F-4D97-AF65-F5344CB8AC3E}">
        <p14:creationId xmlns:p14="http://schemas.microsoft.com/office/powerpoint/2010/main" val="4295976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EE89D2B-B63A-4FB6-9903-E7ACEA1AE733}" type="datetimeFigureOut">
              <a:rPr lang="en-US" smtClean="0">
                <a:solidFill>
                  <a:prstClr val="black">
                    <a:tint val="75000"/>
                  </a:prstClr>
                </a:solidFill>
              </a:rPr>
              <a:pPr/>
              <a:t>2/28/2018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F93456B-E2BA-4877-86ED-2F191187A6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18225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EE89D2B-B63A-4FB6-9903-E7ACEA1AE733}" type="datetimeFigureOut">
              <a:rPr lang="en-US" smtClean="0">
                <a:solidFill>
                  <a:prstClr val="black">
                    <a:tint val="75000"/>
                  </a:prstClr>
                </a:solidFill>
              </a:rPr>
              <a:pPr/>
              <a:t>2/28/2018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F93456B-E2BA-4877-86ED-2F191187A6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16751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E89D2B-B63A-4FB6-9903-E7ACEA1AE733}" type="datetimeFigureOut">
              <a:rPr lang="en-US" smtClean="0">
                <a:solidFill>
                  <a:prstClr val="black">
                    <a:tint val="75000"/>
                  </a:prstClr>
                </a:solidFill>
              </a:rPr>
              <a:pPr/>
              <a:t>2/28/2018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F93456B-E2BA-4877-86ED-2F191187A6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29609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E89D2B-B63A-4FB6-9903-E7ACEA1AE733}" type="datetimeFigureOut">
              <a:rPr lang="en-US" smtClean="0">
                <a:solidFill>
                  <a:prstClr val="black">
                    <a:tint val="75000"/>
                  </a:prstClr>
                </a:solidFill>
              </a:rPr>
              <a:pPr/>
              <a:t>2/28/2018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93456B-E2BA-4877-86ED-2F191187A6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57800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E89D2B-B63A-4FB6-9903-E7ACEA1AE733}" type="datetimeFigureOut">
              <a:rPr lang="en-US" smtClean="0">
                <a:solidFill>
                  <a:prstClr val="black">
                    <a:tint val="75000"/>
                  </a:prstClr>
                </a:solidFill>
              </a:rPr>
              <a:pPr/>
              <a:t>2/28/2018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93456B-E2BA-4877-86ED-2F191187A6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30768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E89D2B-B63A-4FB6-9903-E7ACEA1AE733}" type="datetimeFigureOut">
              <a:rPr lang="en-US" smtClean="0">
                <a:solidFill>
                  <a:prstClr val="black">
                    <a:tint val="75000"/>
                  </a:prstClr>
                </a:solidFill>
              </a:rPr>
              <a:pPr/>
              <a:t>2/28/2018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93456B-E2BA-4877-86ED-2F191187A6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24381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E89D2B-B63A-4FB6-9903-E7ACEA1AE733}" type="datetimeFigureOut">
              <a:rPr lang="en-US" smtClean="0">
                <a:solidFill>
                  <a:prstClr val="black">
                    <a:tint val="75000"/>
                  </a:prstClr>
                </a:solidFill>
              </a:rPr>
              <a:pPr/>
              <a:t>2/28/2018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93456B-E2BA-4877-86ED-2F191187A6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00231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35D165E8-4AB0-433F-B6FA-A69A60EA9FA4}" type="datetimeFigureOut">
              <a:rPr lang="en-US" smtClean="0">
                <a:solidFill>
                  <a:prstClr val="black">
                    <a:tint val="75000"/>
                  </a:prstClr>
                </a:solidFill>
              </a:rPr>
              <a:pPr/>
              <a:t>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91029-E4F0-48B7-BBEA-32A6A8775F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15267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D165E8-4AB0-433F-B6FA-A69A60EA9FA4}" type="datetimeFigureOut">
              <a:rPr lang="en-US" smtClean="0">
                <a:solidFill>
                  <a:prstClr val="black">
                    <a:tint val="75000"/>
                  </a:prstClr>
                </a:solidFill>
              </a:rPr>
              <a:pPr/>
              <a:t>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91029-E4F0-48B7-BBEA-32A6A8775F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02595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D165E8-4AB0-433F-B6FA-A69A60EA9FA4}" type="datetimeFigureOut">
              <a:rPr lang="en-US" smtClean="0">
                <a:solidFill>
                  <a:prstClr val="black">
                    <a:tint val="75000"/>
                  </a:prstClr>
                </a:solidFill>
              </a:rPr>
              <a:pPr/>
              <a:t>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91029-E4F0-48B7-BBEA-32A6A8775F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4048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EE89D2B-B63A-4FB6-9903-E7ACEA1AE733}" type="datetimeFigureOut">
              <a:rPr lang="en-US" smtClean="0"/>
              <a:t>2/28/2018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93456B-E2BA-4877-86ED-2F191187A646}" type="slidenum">
              <a:rPr lang="en-US" smtClean="0"/>
              <a:t>‹#›</a:t>
            </a:fld>
            <a:endParaRPr lang="en-US"/>
          </a:p>
        </p:txBody>
      </p:sp>
    </p:spTree>
    <p:extLst>
      <p:ext uri="{BB962C8B-B14F-4D97-AF65-F5344CB8AC3E}">
        <p14:creationId xmlns:p14="http://schemas.microsoft.com/office/powerpoint/2010/main" val="5406595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5D165E8-4AB0-433F-B6FA-A69A60EA9FA4}" type="datetimeFigureOut">
              <a:rPr lang="en-US" smtClean="0">
                <a:solidFill>
                  <a:prstClr val="black">
                    <a:tint val="75000"/>
                  </a:prstClr>
                </a:solidFill>
              </a:rPr>
              <a:pPr/>
              <a:t>3/1/2018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B91029-E4F0-48B7-BBEA-32A6A8775F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67298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5D165E8-4AB0-433F-B6FA-A69A60EA9FA4}" type="datetimeFigureOut">
              <a:rPr lang="en-US" smtClean="0">
                <a:solidFill>
                  <a:prstClr val="black">
                    <a:tint val="75000"/>
                  </a:prstClr>
                </a:solidFill>
              </a:rPr>
              <a:pPr/>
              <a:t>3/1/2018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0B91029-E4F0-48B7-BBEA-32A6A8775F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19638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5D165E8-4AB0-433F-B6FA-A69A60EA9FA4}" type="datetimeFigureOut">
              <a:rPr lang="en-US" smtClean="0">
                <a:solidFill>
                  <a:prstClr val="black">
                    <a:tint val="75000"/>
                  </a:prstClr>
                </a:solidFill>
              </a:rPr>
              <a:pPr/>
              <a:t>3/1/2018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0B91029-E4F0-48B7-BBEA-32A6A8775F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54431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D165E8-4AB0-433F-B6FA-A69A60EA9FA4}" type="datetimeFigureOut">
              <a:rPr lang="en-US" smtClean="0">
                <a:solidFill>
                  <a:prstClr val="black">
                    <a:tint val="75000"/>
                  </a:prstClr>
                </a:solidFill>
              </a:rPr>
              <a:pPr/>
              <a:t>3/1/2018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0B91029-E4F0-48B7-BBEA-32A6A8775F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5590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5D165E8-4AB0-433F-B6FA-A69A60EA9FA4}" type="datetimeFigureOut">
              <a:rPr lang="en-US" smtClean="0">
                <a:solidFill>
                  <a:prstClr val="black">
                    <a:tint val="75000"/>
                  </a:prstClr>
                </a:solidFill>
              </a:rPr>
              <a:pPr/>
              <a:t>3/1/2018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B91029-E4F0-48B7-BBEA-32A6A8775F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28297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5D165E8-4AB0-433F-B6FA-A69A60EA9FA4}" type="datetimeFigureOut">
              <a:rPr lang="en-US" smtClean="0">
                <a:solidFill>
                  <a:prstClr val="black">
                    <a:tint val="75000"/>
                  </a:prstClr>
                </a:solidFill>
              </a:rPr>
              <a:pPr/>
              <a:t>3/1/2018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B91029-E4F0-48B7-BBEA-32A6A8775F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49599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D165E8-4AB0-433F-B6FA-A69A60EA9FA4}" type="datetimeFigureOut">
              <a:rPr lang="en-US" smtClean="0">
                <a:solidFill>
                  <a:prstClr val="black">
                    <a:tint val="75000"/>
                  </a:prstClr>
                </a:solidFill>
              </a:rPr>
              <a:pPr/>
              <a:t>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91029-E4F0-48B7-BBEA-32A6A8775F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49811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D165E8-4AB0-433F-B6FA-A69A60EA9FA4}" type="datetimeFigureOut">
              <a:rPr lang="en-US" smtClean="0">
                <a:solidFill>
                  <a:prstClr val="black">
                    <a:tint val="75000"/>
                  </a:prstClr>
                </a:solidFill>
              </a:rPr>
              <a:pPr/>
              <a:t>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91029-E4F0-48B7-BBEA-32A6A8775F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1562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EE89D2B-B63A-4FB6-9903-E7ACEA1AE733}" type="datetimeFigureOut">
              <a:rPr lang="en-US" smtClean="0"/>
              <a:t>2/28/2018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93456B-E2BA-4877-86ED-2F191187A646}" type="slidenum">
              <a:rPr lang="en-US" smtClean="0"/>
              <a:t>‹#›</a:t>
            </a:fld>
            <a:endParaRPr lang="en-US"/>
          </a:p>
        </p:txBody>
      </p:sp>
    </p:spTree>
    <p:extLst>
      <p:ext uri="{BB962C8B-B14F-4D97-AF65-F5344CB8AC3E}">
        <p14:creationId xmlns:p14="http://schemas.microsoft.com/office/powerpoint/2010/main" val="3388003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E89D2B-B63A-4FB6-9903-E7ACEA1AE733}" type="datetimeFigureOut">
              <a:rPr lang="en-US" smtClean="0"/>
              <a:t>2/28/2018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93456B-E2BA-4877-86ED-2F191187A646}" type="slidenum">
              <a:rPr lang="en-US" smtClean="0"/>
              <a:t>‹#›</a:t>
            </a:fld>
            <a:endParaRPr lang="en-US"/>
          </a:p>
        </p:txBody>
      </p:sp>
    </p:spTree>
    <p:extLst>
      <p:ext uri="{BB962C8B-B14F-4D97-AF65-F5344CB8AC3E}">
        <p14:creationId xmlns:p14="http://schemas.microsoft.com/office/powerpoint/2010/main" val="1782610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E89D2B-B63A-4FB6-9903-E7ACEA1AE733}" type="datetimeFigureOut">
              <a:rPr lang="en-US" smtClean="0"/>
              <a:t>2/28/2018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93456B-E2BA-4877-86ED-2F191187A646}" type="slidenum">
              <a:rPr lang="en-US" smtClean="0"/>
              <a:t>‹#›</a:t>
            </a:fld>
            <a:endParaRPr lang="en-US"/>
          </a:p>
        </p:txBody>
      </p:sp>
    </p:spTree>
    <p:extLst>
      <p:ext uri="{BB962C8B-B14F-4D97-AF65-F5344CB8AC3E}">
        <p14:creationId xmlns:p14="http://schemas.microsoft.com/office/powerpoint/2010/main" val="12107147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E89D2B-B63A-4FB6-9903-E7ACEA1AE733}" type="datetimeFigureOut">
              <a:rPr lang="en-US" smtClean="0"/>
              <a:t>2/28/2018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93456B-E2BA-4877-86ED-2F191187A646}" type="slidenum">
              <a:rPr lang="en-US" smtClean="0"/>
              <a:t>‹#›</a:t>
            </a:fld>
            <a:endParaRPr lang="en-US"/>
          </a:p>
        </p:txBody>
      </p:sp>
    </p:spTree>
    <p:extLst>
      <p:ext uri="{BB962C8B-B14F-4D97-AF65-F5344CB8AC3E}">
        <p14:creationId xmlns:p14="http://schemas.microsoft.com/office/powerpoint/2010/main" val="540743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E89D2B-B63A-4FB6-9903-E7ACEA1AE733}" type="datetimeFigureOut">
              <a:rPr lang="en-US" smtClean="0"/>
              <a:t>2/28/2018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93456B-E2BA-4877-86ED-2F191187A646}" type="slidenum">
              <a:rPr lang="en-US" smtClean="0"/>
              <a:t>‹#›</a:t>
            </a:fld>
            <a:endParaRPr lang="en-US"/>
          </a:p>
        </p:txBody>
      </p:sp>
    </p:spTree>
    <p:extLst>
      <p:ext uri="{BB962C8B-B14F-4D97-AF65-F5344CB8AC3E}">
        <p14:creationId xmlns:p14="http://schemas.microsoft.com/office/powerpoint/2010/main" val="1507203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a:solidFill>
                <a:prstClr val="black"/>
              </a:solidFill>
              <a:ea typeface="ＭＳ Ｐゴシック" pitchFamily="34" charset="-128"/>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a:solidFill>
                <a:prstClr val="black"/>
              </a:solidFill>
              <a:ea typeface="ＭＳ Ｐゴシック" pitchFamily="34" charset="-128"/>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base">
              <a:spcBef>
                <a:spcPct val="0"/>
              </a:spcBef>
              <a:spcAft>
                <a:spcPct val="0"/>
              </a:spcAft>
              <a:defRPr/>
            </a:pPr>
            <a:fld id="{E5775BBD-2DE5-4328-BD6D-940F6613E2EF}" type="datetime1">
              <a:rPr lang="en-US" altLang="en-US" smtClean="0">
                <a:solidFill>
                  <a:srgbClr val="04617B">
                    <a:shade val="90000"/>
                  </a:srgbClr>
                </a:solidFill>
                <a:latin typeface="Arial" charset="0"/>
                <a:ea typeface="ＭＳ Ｐゴシック" pitchFamily="34" charset="-128"/>
              </a:rPr>
              <a:pPr fontAlgn="base">
                <a:spcBef>
                  <a:spcPct val="0"/>
                </a:spcBef>
                <a:spcAft>
                  <a:spcPct val="0"/>
                </a:spcAft>
                <a:defRPr/>
              </a:pPr>
              <a:t>2/28/2018</a:t>
            </a:fld>
            <a:endParaRPr lang="en-US" altLang="en-US">
              <a:solidFill>
                <a:srgbClr val="04617B">
                  <a:shade val="90000"/>
                </a:srgbClr>
              </a:solidFill>
              <a:latin typeface="Arial" charset="0"/>
              <a:ea typeface="ＭＳ Ｐゴシック" pitchFamily="34" charset="-128"/>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base">
              <a:spcBef>
                <a:spcPct val="0"/>
              </a:spcBef>
              <a:spcAft>
                <a:spcPct val="0"/>
              </a:spcAft>
              <a:defRPr/>
            </a:pPr>
            <a:endParaRPr lang="en-US">
              <a:solidFill>
                <a:srgbClr val="04617B">
                  <a:shade val="90000"/>
                </a:srgbClr>
              </a:solidFill>
              <a:latin typeface="Arial" charset="0"/>
              <a:ea typeface="ＭＳ Ｐゴシック" pitchFamily="34" charset="-128"/>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fontAlgn="base">
              <a:spcBef>
                <a:spcPct val="0"/>
              </a:spcBef>
              <a:spcAft>
                <a:spcPct val="0"/>
              </a:spcAft>
              <a:defRPr/>
            </a:pPr>
            <a:fld id="{630C8D09-A023-48D6-BA7F-1FF30D68A4A4}" type="slidenum">
              <a:rPr lang="en-US" altLang="en-US" smtClean="0">
                <a:solidFill>
                  <a:srgbClr val="04617B">
                    <a:shade val="90000"/>
                  </a:srgbClr>
                </a:solidFill>
                <a:latin typeface="Arial" charset="0"/>
                <a:ea typeface="ＭＳ Ｐゴシック" pitchFamily="34" charset="-128"/>
              </a:rPr>
              <a:pPr fontAlgn="base">
                <a:spcBef>
                  <a:spcPct val="0"/>
                </a:spcBef>
                <a:spcAft>
                  <a:spcPct val="0"/>
                </a:spcAft>
                <a:defRPr/>
              </a:pPr>
              <a:t>‹#›</a:t>
            </a:fld>
            <a:endParaRPr lang="en-US" altLang="en-US">
              <a:solidFill>
                <a:srgbClr val="04617B">
                  <a:shade val="90000"/>
                </a:srgbClr>
              </a:solidFill>
              <a:latin typeface="Arial" charset="0"/>
              <a:ea typeface="ＭＳ Ｐゴシック" pitchFamily="34" charset="-128"/>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a:solidFill>
                  <a:prstClr val="black"/>
                </a:solidFill>
                <a:latin typeface="Arial" charset="0"/>
                <a:ea typeface="ＭＳ Ｐゴシック" pitchFamily="34" charset="-128"/>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a:solidFill>
                  <a:prstClr val="black"/>
                </a:solidFill>
                <a:latin typeface="Arial" charset="0"/>
                <a:ea typeface="ＭＳ Ｐゴシック" pitchFamily="34" charset="-128"/>
              </a:endParaRPr>
            </a:p>
          </p:txBody>
        </p:sp>
      </p:grpSp>
    </p:spTree>
    <p:extLst>
      <p:ext uri="{BB962C8B-B14F-4D97-AF65-F5344CB8AC3E}">
        <p14:creationId xmlns:p14="http://schemas.microsoft.com/office/powerpoint/2010/main" val="2412273578"/>
      </p:ext>
    </p:extLst>
  </p:cSld>
  <p:clrMap bg1="lt1" tx1="dk1" bg2="lt2" tx2="dk2" accent1="accent1" accent2="accent2" accent3="accent3" accent4="accent4" accent5="accent5" accent6="accent6" hlink="hlink" folHlink="folHlink"/>
  <p:sldLayoutIdLst>
    <p:sldLayoutId id="2147483661" r:id="rId1"/>
    <p:sldLayoutId id="2147483662" r:id="rId2"/>
  </p:sldLayoutIdLst>
  <p:transition spd="med">
    <p:fade/>
  </p:transition>
  <p:timing>
    <p:tnLst>
      <p:par>
        <p:cTn id="1" dur="indefinite" restart="never" nodeType="tmRoot"/>
      </p:par>
    </p:tnLst>
  </p:timing>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6" y="-7144"/>
            <a:ext cx="9163051"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2"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2"/>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B228A3E4-3FA1-42E1-8934-7447763BDDBB}" type="datetimeFigureOut">
              <a:rPr lang="en-US" smtClean="0">
                <a:solidFill>
                  <a:srgbClr val="04617B">
                    <a:shade val="90000"/>
                  </a:srgbClr>
                </a:solidFill>
              </a:rPr>
              <a:pPr/>
              <a:t>2/28/2018</a:t>
            </a:fld>
            <a:endParaRPr lang="en-US">
              <a:solidFill>
                <a:srgbClr val="04617B">
                  <a:shade val="90000"/>
                </a:srgbClr>
              </a:solidFill>
            </a:endParaRPr>
          </a:p>
        </p:txBody>
      </p:sp>
      <p:sp>
        <p:nvSpPr>
          <p:cNvPr id="22" name="Footer Placeholder 21"/>
          <p:cNvSpPr>
            <a:spLocks noGrp="1"/>
          </p:cNvSpPr>
          <p:nvPr>
            <p:ph type="ftr" sz="quarter" idx="3"/>
          </p:nvPr>
        </p:nvSpPr>
        <p:spPr>
          <a:xfrm>
            <a:off x="2667000" y="6356352"/>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04617B">
                  <a:shade val="90000"/>
                </a:srgbClr>
              </a:solidFill>
            </a:endParaRPr>
          </a:p>
        </p:txBody>
      </p:sp>
      <p:sp>
        <p:nvSpPr>
          <p:cNvPr id="18" name="Slide Number Placeholder 17"/>
          <p:cNvSpPr>
            <a:spLocks noGrp="1"/>
          </p:cNvSpPr>
          <p:nvPr>
            <p:ph type="sldNum" sz="quarter" idx="4"/>
          </p:nvPr>
        </p:nvSpPr>
        <p:spPr>
          <a:xfrm>
            <a:off x="7924800" y="6356352"/>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959E9460-685C-4EB2-840F-135809131D5B}" type="slidenum">
              <a:rPr lang="en-US" smtClean="0">
                <a:solidFill>
                  <a:srgbClr val="04617B">
                    <a:shade val="90000"/>
                  </a:srgbClr>
                </a:solidFill>
              </a:rPr>
              <a:pPr/>
              <a:t>‹#›</a:t>
            </a:fld>
            <a:endParaRPr lang="en-US">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145195443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6" y="-7144"/>
            <a:ext cx="9163051"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2"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2"/>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B228A3E4-3FA1-42E1-8934-7447763BDDBB}" type="datetimeFigureOut">
              <a:rPr lang="en-US" smtClean="0">
                <a:solidFill>
                  <a:srgbClr val="04617B">
                    <a:shade val="90000"/>
                  </a:srgbClr>
                </a:solidFill>
              </a:rPr>
              <a:pPr/>
              <a:t>2/28/2018</a:t>
            </a:fld>
            <a:endParaRPr lang="en-US">
              <a:solidFill>
                <a:srgbClr val="04617B">
                  <a:shade val="90000"/>
                </a:srgbClr>
              </a:solidFill>
            </a:endParaRPr>
          </a:p>
        </p:txBody>
      </p:sp>
      <p:sp>
        <p:nvSpPr>
          <p:cNvPr id="22" name="Footer Placeholder 21"/>
          <p:cNvSpPr>
            <a:spLocks noGrp="1"/>
          </p:cNvSpPr>
          <p:nvPr>
            <p:ph type="ftr" sz="quarter" idx="3"/>
          </p:nvPr>
        </p:nvSpPr>
        <p:spPr>
          <a:xfrm>
            <a:off x="2667000" y="6356352"/>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04617B">
                  <a:shade val="90000"/>
                </a:srgbClr>
              </a:solidFill>
            </a:endParaRPr>
          </a:p>
        </p:txBody>
      </p:sp>
      <p:sp>
        <p:nvSpPr>
          <p:cNvPr id="18" name="Slide Number Placeholder 17"/>
          <p:cNvSpPr>
            <a:spLocks noGrp="1"/>
          </p:cNvSpPr>
          <p:nvPr>
            <p:ph type="sldNum" sz="quarter" idx="4"/>
          </p:nvPr>
        </p:nvSpPr>
        <p:spPr>
          <a:xfrm>
            <a:off x="7924800" y="6356352"/>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959E9460-685C-4EB2-840F-135809131D5B}" type="slidenum">
              <a:rPr lang="en-US" smtClean="0">
                <a:solidFill>
                  <a:srgbClr val="04617B">
                    <a:shade val="90000"/>
                  </a:srgbClr>
                </a:solidFill>
              </a:rPr>
              <a:pPr/>
              <a:t>‹#›</a:t>
            </a:fld>
            <a:endParaRPr lang="en-US">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258233983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E89D2B-B63A-4FB6-9903-E7ACEA1AE733}" type="datetimeFigureOut">
              <a:rPr lang="en-US" smtClean="0">
                <a:solidFill>
                  <a:prstClr val="black">
                    <a:tint val="75000"/>
                  </a:prstClr>
                </a:solidFill>
              </a:rPr>
              <a:pPr/>
              <a:t>2/28/2018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93456B-E2BA-4877-86ED-2F191187A6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175421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5D165E8-4AB0-433F-B6FA-A69A60EA9FA4}" type="datetimeFigureOut">
              <a:rPr lang="en-US" smtClean="0">
                <a:solidFill>
                  <a:prstClr val="black">
                    <a:tint val="75000"/>
                  </a:prstClr>
                </a:solidFill>
              </a:rPr>
              <a:pPr/>
              <a:t>3/1/2018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0B91029-E4F0-48B7-BBEA-32A6A8775F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249912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0.xml"/><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4.xml"/><Relationship Id="rId1" Type="http://schemas.openxmlformats.org/officeDocument/2006/relationships/slideLayout" Target="../slideLayouts/slideLayout31.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46.jpe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6.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48.jpe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49.jpe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50.jpe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51.jpe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52.jpe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55.png"/><Relationship Id="rId4" Type="http://schemas.openxmlformats.org/officeDocument/2006/relationships/image" Target="../media/image54.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3.wmf"/><Relationship Id="rId13" Type="http://schemas.openxmlformats.org/officeDocument/2006/relationships/image" Target="../media/image18.wmf"/><Relationship Id="rId18" Type="http://schemas.openxmlformats.org/officeDocument/2006/relationships/image" Target="../media/image23.wmf"/><Relationship Id="rId3" Type="http://schemas.openxmlformats.org/officeDocument/2006/relationships/image" Target="../media/image8.jpeg"/><Relationship Id="rId21" Type="http://schemas.openxmlformats.org/officeDocument/2006/relationships/image" Target="../media/image26.wmf"/><Relationship Id="rId7" Type="http://schemas.openxmlformats.org/officeDocument/2006/relationships/image" Target="../media/image12.wmf"/><Relationship Id="rId12" Type="http://schemas.openxmlformats.org/officeDocument/2006/relationships/image" Target="../media/image17.wmf"/><Relationship Id="rId17" Type="http://schemas.openxmlformats.org/officeDocument/2006/relationships/image" Target="../media/image22.jpeg"/><Relationship Id="rId2" Type="http://schemas.openxmlformats.org/officeDocument/2006/relationships/notesSlide" Target="../notesSlides/notesSlide4.xml"/><Relationship Id="rId16" Type="http://schemas.openxmlformats.org/officeDocument/2006/relationships/image" Target="../media/image21.wmf"/><Relationship Id="rId20" Type="http://schemas.openxmlformats.org/officeDocument/2006/relationships/image" Target="../media/image25.wmf"/><Relationship Id="rId1" Type="http://schemas.openxmlformats.org/officeDocument/2006/relationships/slideLayout" Target="../slideLayouts/slideLayout15.xml"/><Relationship Id="rId6" Type="http://schemas.openxmlformats.org/officeDocument/2006/relationships/image" Target="../media/image11.png"/><Relationship Id="rId11" Type="http://schemas.openxmlformats.org/officeDocument/2006/relationships/image" Target="../media/image16.png"/><Relationship Id="rId24" Type="http://schemas.openxmlformats.org/officeDocument/2006/relationships/image" Target="../media/image5.png"/><Relationship Id="rId5" Type="http://schemas.openxmlformats.org/officeDocument/2006/relationships/image" Target="../media/image10.wmf"/><Relationship Id="rId15" Type="http://schemas.openxmlformats.org/officeDocument/2006/relationships/image" Target="../media/image20.wmf"/><Relationship Id="rId23" Type="http://schemas.openxmlformats.org/officeDocument/2006/relationships/image" Target="../media/image28.png"/><Relationship Id="rId10" Type="http://schemas.openxmlformats.org/officeDocument/2006/relationships/image" Target="../media/image15.wmf"/><Relationship Id="rId19" Type="http://schemas.openxmlformats.org/officeDocument/2006/relationships/image" Target="../media/image24.jpeg"/><Relationship Id="rId4" Type="http://schemas.openxmlformats.org/officeDocument/2006/relationships/image" Target="../media/image9.jpeg"/><Relationship Id="rId9" Type="http://schemas.openxmlformats.org/officeDocument/2006/relationships/image" Target="../media/image14.wmf"/><Relationship Id="rId14" Type="http://schemas.openxmlformats.org/officeDocument/2006/relationships/image" Target="../media/image19.wmf"/><Relationship Id="rId22" Type="http://schemas.openxmlformats.org/officeDocument/2006/relationships/image" Target="../media/image27.jpeg"/></Relationships>
</file>

<file path=ppt/slides/_rels/slide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1.jpeg"/><Relationship Id="rId4" Type="http://schemas.openxmlformats.org/officeDocument/2006/relationships/image" Target="../media/image30.emf"/></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48.xml"/><Relationship Id="rId4"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5" name="Title 1"/>
          <p:cNvSpPr>
            <a:spLocks noGrp="1"/>
          </p:cNvSpPr>
          <p:nvPr>
            <p:ph type="ctrTitle"/>
          </p:nvPr>
        </p:nvSpPr>
        <p:spPr>
          <a:xfrm>
            <a:off x="342900" y="1600201"/>
            <a:ext cx="8458200" cy="1904999"/>
          </a:xfrm>
        </p:spPr>
        <p:txBody>
          <a:bodyPr>
            <a:noAutofit/>
          </a:bodyPr>
          <a:lstStyle/>
          <a:p>
            <a:pPr algn="ctr"/>
            <a:r>
              <a:rPr lang="en-US" altLang="en-US" sz="5400" dirty="0" smtClean="0">
                <a:solidFill>
                  <a:schemeClr val="tx1"/>
                </a:solidFill>
                <a:ea typeface="ＭＳ Ｐゴシック" pitchFamily="34" charset="-128"/>
              </a:rPr>
              <a:t/>
            </a:r>
            <a:br>
              <a:rPr lang="en-US" altLang="en-US" sz="5400" dirty="0" smtClean="0">
                <a:solidFill>
                  <a:schemeClr val="tx1"/>
                </a:solidFill>
                <a:ea typeface="ＭＳ Ｐゴシック" pitchFamily="34" charset="-128"/>
              </a:rPr>
            </a:br>
            <a:r>
              <a:rPr lang="en-US" altLang="en-US" sz="5400" dirty="0">
                <a:solidFill>
                  <a:schemeClr val="tx1"/>
                </a:solidFill>
                <a:ea typeface="ＭＳ Ｐゴシック" pitchFamily="34" charset="-128"/>
              </a:rPr>
              <a:t/>
            </a:r>
            <a:br>
              <a:rPr lang="en-US" altLang="en-US" sz="5400" dirty="0">
                <a:solidFill>
                  <a:schemeClr val="tx1"/>
                </a:solidFill>
                <a:ea typeface="ＭＳ Ｐゴシック" pitchFamily="34" charset="-128"/>
              </a:rPr>
            </a:br>
            <a:r>
              <a:rPr lang="en-US" altLang="en-US" sz="3200" dirty="0">
                <a:solidFill>
                  <a:schemeClr val="tx1"/>
                </a:solidFill>
                <a:ea typeface="ＭＳ Ｐゴシック" pitchFamily="34" charset="-128"/>
              </a:rPr>
              <a:t>Watershed Tools for Local Leaders Seminar </a:t>
            </a:r>
            <a:r>
              <a:rPr lang="en-US" altLang="en-US" sz="4400" dirty="0" smtClean="0">
                <a:solidFill>
                  <a:schemeClr val="tx1"/>
                </a:solidFill>
                <a:ea typeface="ＭＳ Ｐゴシック" pitchFamily="34" charset="-128"/>
              </a:rPr>
              <a:t/>
            </a:r>
            <a:br>
              <a:rPr lang="en-US" altLang="en-US" sz="4400" dirty="0" smtClean="0">
                <a:solidFill>
                  <a:schemeClr val="tx1"/>
                </a:solidFill>
                <a:ea typeface="ＭＳ Ｐゴシック" pitchFamily="34" charset="-128"/>
              </a:rPr>
            </a:br>
            <a:r>
              <a:rPr lang="en-US" altLang="en-US" sz="4400" dirty="0" smtClean="0">
                <a:solidFill>
                  <a:schemeClr val="tx1"/>
                </a:solidFill>
                <a:ea typeface="ＭＳ Ｐゴシック" pitchFamily="34" charset="-128"/>
              </a:rPr>
              <a:t>Stream Buffer Restoration Project</a:t>
            </a:r>
            <a:br>
              <a:rPr lang="en-US" altLang="en-US" sz="4400" dirty="0" smtClean="0">
                <a:solidFill>
                  <a:schemeClr val="tx1"/>
                </a:solidFill>
                <a:ea typeface="ＭＳ Ｐゴシック" pitchFamily="34" charset="-128"/>
              </a:rPr>
            </a:br>
            <a:r>
              <a:rPr lang="en-US" altLang="en-US" sz="2400" dirty="0" smtClean="0">
                <a:solidFill>
                  <a:schemeClr val="tx1"/>
                </a:solidFill>
                <a:ea typeface="ＭＳ Ｐゴシック" pitchFamily="34" charset="-128"/>
              </a:rPr>
              <a:t>Kristi MacDonald, Director of Science</a:t>
            </a:r>
            <a:br>
              <a:rPr lang="en-US" altLang="en-US" sz="2400" dirty="0" smtClean="0">
                <a:solidFill>
                  <a:schemeClr val="tx1"/>
                </a:solidFill>
                <a:ea typeface="ＭＳ Ｐゴシック" pitchFamily="34" charset="-128"/>
              </a:rPr>
            </a:br>
            <a:r>
              <a:rPr lang="en-US" altLang="en-US" sz="2400" dirty="0" smtClean="0">
                <a:solidFill>
                  <a:schemeClr val="tx1"/>
                </a:solidFill>
                <a:ea typeface="ＭＳ Ｐゴシック" pitchFamily="34" charset="-128"/>
              </a:rPr>
              <a:t>Melissa Mitchell Thomas, GIS and IT Specialist</a:t>
            </a:r>
            <a:br>
              <a:rPr lang="en-US" altLang="en-US" sz="2400" dirty="0" smtClean="0">
                <a:solidFill>
                  <a:schemeClr val="tx1"/>
                </a:solidFill>
                <a:ea typeface="ＭＳ Ｐゴシック" pitchFamily="34" charset="-128"/>
              </a:rPr>
            </a:br>
            <a:r>
              <a:rPr lang="en-US" altLang="en-US" sz="2400" dirty="0" smtClean="0">
                <a:solidFill>
                  <a:schemeClr val="tx1"/>
                </a:solidFill>
                <a:ea typeface="ＭＳ Ｐゴシック" pitchFamily="34" charset="-128"/>
              </a:rPr>
              <a:t/>
            </a:r>
            <a:br>
              <a:rPr lang="en-US" altLang="en-US" sz="2400" dirty="0" smtClean="0">
                <a:solidFill>
                  <a:schemeClr val="tx1"/>
                </a:solidFill>
                <a:ea typeface="ＭＳ Ｐゴシック" pitchFamily="34" charset="-128"/>
              </a:rPr>
            </a:br>
            <a:endParaRPr lang="en-US" altLang="en-US" sz="2400" dirty="0" smtClean="0">
              <a:solidFill>
                <a:schemeClr val="tx1"/>
              </a:solidFill>
              <a:ea typeface="ＭＳ Ｐゴシック" pitchFamily="34" charset="-128"/>
            </a:endParaRPr>
          </a:p>
        </p:txBody>
      </p:sp>
      <p:sp>
        <p:nvSpPr>
          <p:cNvPr id="8194" name="Subtitle 2"/>
          <p:cNvSpPr>
            <a:spLocks noGrp="1"/>
          </p:cNvSpPr>
          <p:nvPr>
            <p:ph type="subTitle" idx="1"/>
          </p:nvPr>
        </p:nvSpPr>
        <p:spPr>
          <a:xfrm>
            <a:off x="2514600" y="3352799"/>
            <a:ext cx="3991575" cy="1358399"/>
          </a:xfrm>
        </p:spPr>
        <p:txBody>
          <a:bodyPr>
            <a:normAutofit/>
          </a:bodyPr>
          <a:lstStyle/>
          <a:p>
            <a:pPr marL="63500" algn="ctr" eaLnBrk="1" hangingPunct="1">
              <a:spcBef>
                <a:spcPct val="0"/>
              </a:spcBef>
            </a:pPr>
            <a:r>
              <a:rPr lang="en-US" altLang="en-US" sz="2400" dirty="0" smtClean="0">
                <a:ea typeface="ＭＳ Ｐゴシック" pitchFamily="34" charset="-128"/>
              </a:rPr>
              <a:t>March 1, 2018</a:t>
            </a:r>
            <a:endParaRPr lang="en-US" altLang="en-US" sz="2400" dirty="0" smtClean="0">
              <a:ea typeface="ＭＳ Ｐゴシック" pitchFamily="34" charset="-128"/>
            </a:endParaRPr>
          </a:p>
        </p:txBody>
      </p:sp>
      <p:pic>
        <p:nvPicPr>
          <p:cNvPr id="819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779867"/>
            <a:ext cx="2171700" cy="2163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C:\Users\agorczyca\Downloads\Transparent_RHA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4067722"/>
            <a:ext cx="4038600" cy="1799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3358983"/>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91447"/>
            <a:ext cx="10457401" cy="6766553"/>
          </a:xfrm>
          <a:prstGeom prst="rect">
            <a:avLst/>
          </a:prstGeom>
        </p:spPr>
      </p:pic>
    </p:spTree>
    <p:extLst>
      <p:ext uri="{BB962C8B-B14F-4D97-AF65-F5344CB8AC3E}">
        <p14:creationId xmlns:p14="http://schemas.microsoft.com/office/powerpoint/2010/main" val="1007776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9144000" cy="6858000"/>
          </a:xfrm>
          <a:prstGeom prst="rect">
            <a:avLst/>
          </a:prstGeom>
          <a:noFill/>
          <a:ln w="114300" cmpd="sng">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9612" y="6072187"/>
            <a:ext cx="1931987" cy="78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sz="5000" dirty="0" smtClean="0">
                <a:solidFill>
                  <a:srgbClr val="0070C0"/>
                </a:solidFill>
              </a:rPr>
              <a:t>Riparian Restoration is Needed</a:t>
            </a:r>
            <a:endParaRPr lang="en-US" sz="5000" dirty="0">
              <a:solidFill>
                <a:srgbClr val="0070C0"/>
              </a:solidFill>
            </a:endParaRPr>
          </a:p>
        </p:txBody>
      </p:sp>
      <p:sp>
        <p:nvSpPr>
          <p:cNvPr id="6" name="Content Placeholder 2"/>
          <p:cNvSpPr txBox="1">
            <a:spLocks/>
          </p:cNvSpPr>
          <p:nvPr/>
        </p:nvSpPr>
        <p:spPr>
          <a:xfrm>
            <a:off x="457200" y="1935480"/>
            <a:ext cx="8229600" cy="438912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274320" marR="0" lvl="0" indent="-274320" algn="l" defTabSz="914400" rtl="0" eaLnBrk="1" fontAlgn="auto" latinLnBrk="0" hangingPunct="1">
              <a:lnSpc>
                <a:spcPct val="100000"/>
              </a:lnSpc>
              <a:spcBef>
                <a:spcPct val="20000"/>
              </a:spcBef>
              <a:spcAft>
                <a:spcPts val="0"/>
              </a:spcAft>
              <a:buClr>
                <a:srgbClr val="0BD0D9"/>
              </a:buClr>
              <a:buSzPct val="95000"/>
              <a:buFont typeface="Wingdings 2"/>
              <a:buChar char=""/>
              <a:tabLst/>
              <a:defRPr/>
            </a:pPr>
            <a:r>
              <a:rPr kumimoji="0" lang="en-US" sz="2600" b="0" i="0" u="none" strike="noStrike" kern="1200" cap="none" spc="0" normalizeH="0" baseline="0" noProof="0" dirty="0" smtClean="0">
                <a:ln>
                  <a:noFill/>
                </a:ln>
                <a:solidFill>
                  <a:sysClr val="windowText" lastClr="000000"/>
                </a:solidFill>
                <a:effectLst/>
                <a:uLnTx/>
                <a:uFillTx/>
                <a:latin typeface="Constantia"/>
                <a:ea typeface="+mn-ea"/>
                <a:cs typeface="+mn-cs"/>
              </a:rPr>
              <a:t>Water Quality is positively correlated with the % forest cover</a:t>
            </a:r>
            <a:r>
              <a:rPr kumimoji="0" lang="en-US" sz="2600" b="0" i="0" u="none" strike="noStrike" kern="1200" cap="none" spc="0" normalizeH="0" noProof="0" dirty="0" smtClean="0">
                <a:ln>
                  <a:noFill/>
                </a:ln>
                <a:solidFill>
                  <a:sysClr val="windowText" lastClr="000000"/>
                </a:solidFill>
                <a:effectLst/>
                <a:uLnTx/>
                <a:uFillTx/>
                <a:latin typeface="Constantia"/>
                <a:ea typeface="+mn-ea"/>
                <a:cs typeface="+mn-cs"/>
              </a:rPr>
              <a:t> in a given watershed</a:t>
            </a:r>
            <a:endParaRPr kumimoji="0" lang="en-US" sz="2600" b="0" i="0" u="none" strike="noStrike" kern="1200" cap="none" spc="0" normalizeH="0" baseline="0" noProof="0" dirty="0" smtClean="0">
              <a:ln>
                <a:noFill/>
              </a:ln>
              <a:solidFill>
                <a:sysClr val="windowText" lastClr="000000"/>
              </a:solidFill>
              <a:effectLst/>
              <a:uLnTx/>
              <a:uFillTx/>
              <a:latin typeface="Constantia"/>
              <a:ea typeface="+mn-ea"/>
              <a:cs typeface="+mn-cs"/>
            </a:endParaRPr>
          </a:p>
          <a:p>
            <a:pPr marL="274320" marR="0" lvl="0" indent="-274320" algn="l" defTabSz="914400" rtl="0" eaLnBrk="1" fontAlgn="auto" latinLnBrk="0" hangingPunct="1">
              <a:lnSpc>
                <a:spcPct val="100000"/>
              </a:lnSpc>
              <a:spcBef>
                <a:spcPct val="20000"/>
              </a:spcBef>
              <a:spcAft>
                <a:spcPts val="0"/>
              </a:spcAft>
              <a:buClr>
                <a:srgbClr val="0BD0D9"/>
              </a:buClr>
              <a:buSzPct val="95000"/>
              <a:buFont typeface="Wingdings 2"/>
              <a:buChar char=""/>
              <a:tabLst/>
              <a:defRPr/>
            </a:pPr>
            <a:endParaRPr kumimoji="0" lang="en-US" sz="2600" b="0" i="0" u="none" strike="noStrike" kern="1200" cap="none" spc="0" normalizeH="0" baseline="0" noProof="0" dirty="0" smtClean="0">
              <a:ln>
                <a:noFill/>
              </a:ln>
              <a:solidFill>
                <a:sysClr val="windowText" lastClr="000000"/>
              </a:solidFill>
              <a:effectLst/>
              <a:uLnTx/>
              <a:uFillTx/>
              <a:latin typeface="Constantia"/>
              <a:ea typeface="+mn-ea"/>
              <a:cs typeface="+mn-cs"/>
            </a:endParaRPr>
          </a:p>
          <a:p>
            <a:pPr marL="274320" marR="0" lvl="0" indent="-274320" algn="l" defTabSz="914400" rtl="0" eaLnBrk="1" fontAlgn="auto" latinLnBrk="0" hangingPunct="1">
              <a:lnSpc>
                <a:spcPct val="100000"/>
              </a:lnSpc>
              <a:spcBef>
                <a:spcPct val="20000"/>
              </a:spcBef>
              <a:spcAft>
                <a:spcPts val="0"/>
              </a:spcAft>
              <a:buClr>
                <a:srgbClr val="0BD0D9"/>
              </a:buClr>
              <a:buSzPct val="95000"/>
              <a:buFont typeface="Wingdings 2"/>
              <a:buChar char=""/>
              <a:tabLst/>
              <a:defRPr/>
            </a:pPr>
            <a:endParaRPr kumimoji="0" lang="en-US" sz="2600" b="0" i="0" u="none" strike="noStrike" kern="1200" cap="none" spc="0" normalizeH="0" baseline="0" noProof="0" dirty="0" smtClean="0">
              <a:ln>
                <a:noFill/>
              </a:ln>
              <a:solidFill>
                <a:sysClr val="windowText" lastClr="000000"/>
              </a:solidFill>
              <a:effectLst/>
              <a:uLnTx/>
              <a:uFillTx/>
              <a:latin typeface="Constantia"/>
              <a:ea typeface="+mn-ea"/>
              <a:cs typeface="+mn-cs"/>
            </a:endParaRPr>
          </a:p>
          <a:p>
            <a:pPr marL="274320" marR="0" lvl="0" indent="-274320" algn="l" defTabSz="914400" rtl="0" eaLnBrk="1" fontAlgn="auto" latinLnBrk="0" hangingPunct="1">
              <a:lnSpc>
                <a:spcPct val="100000"/>
              </a:lnSpc>
              <a:spcBef>
                <a:spcPct val="20000"/>
              </a:spcBef>
              <a:spcAft>
                <a:spcPts val="0"/>
              </a:spcAft>
              <a:buClr>
                <a:srgbClr val="0BD0D9"/>
              </a:buClr>
              <a:buSzPct val="95000"/>
              <a:buFont typeface="Wingdings 2"/>
              <a:buChar char=""/>
              <a:tabLst/>
              <a:defRPr/>
            </a:pPr>
            <a:r>
              <a:rPr kumimoji="0" lang="en-US" sz="2600" b="0" i="0" u="none" strike="noStrike" kern="1200" cap="none" spc="0" normalizeH="0" baseline="0" noProof="0" dirty="0" smtClean="0">
                <a:ln>
                  <a:noFill/>
                </a:ln>
                <a:solidFill>
                  <a:sysClr val="windowText" lastClr="000000"/>
                </a:solidFill>
                <a:effectLst/>
                <a:uLnTx/>
                <a:uFillTx/>
                <a:latin typeface="Constantia"/>
                <a:ea typeface="+mn-ea"/>
                <a:cs typeface="+mn-cs"/>
              </a:rPr>
              <a:t>According to the 2016 State</a:t>
            </a:r>
            <a:r>
              <a:rPr kumimoji="0" lang="en-US" sz="2600" b="0" i="0" u="none" strike="noStrike" kern="1200" cap="none" spc="0" normalizeH="0" noProof="0" dirty="0" smtClean="0">
                <a:ln>
                  <a:noFill/>
                </a:ln>
                <a:solidFill>
                  <a:sysClr val="windowText" lastClr="000000"/>
                </a:solidFill>
                <a:effectLst/>
                <a:uLnTx/>
                <a:uFillTx/>
                <a:latin typeface="Constantia"/>
                <a:ea typeface="+mn-ea"/>
                <a:cs typeface="+mn-cs"/>
              </a:rPr>
              <a:t> of the Raritan Report, Upland Forest is decreasing in the Raritan River Watershed</a:t>
            </a:r>
          </a:p>
          <a:p>
            <a:pPr lvl="1" indent="-274320">
              <a:buClr>
                <a:srgbClr val="0BD0D9"/>
              </a:buClr>
              <a:buSzPct val="95000"/>
              <a:defRPr/>
            </a:pPr>
            <a:endParaRPr lang="en-US" sz="2400" baseline="0" dirty="0" smtClean="0">
              <a:solidFill>
                <a:sysClr val="windowText" lastClr="000000"/>
              </a:solidFill>
              <a:latin typeface="Constantia"/>
            </a:endParaRPr>
          </a:p>
          <a:p>
            <a:pPr lvl="2" indent="-274320">
              <a:buClr>
                <a:schemeClr val="bg1">
                  <a:lumMod val="50000"/>
                </a:schemeClr>
              </a:buClr>
              <a:buSzPct val="95000"/>
              <a:defRPr/>
            </a:pPr>
            <a:r>
              <a:rPr lang="en-US" dirty="0" smtClean="0">
                <a:solidFill>
                  <a:sysClr val="windowText" lastClr="000000"/>
                </a:solidFill>
                <a:latin typeface="Constantia"/>
              </a:rPr>
              <a:t>As of </a:t>
            </a:r>
            <a:r>
              <a:rPr lang="en-US" sz="2100" baseline="0" dirty="0" smtClean="0">
                <a:solidFill>
                  <a:sysClr val="windowText" lastClr="000000"/>
                </a:solidFill>
                <a:latin typeface="Constantia"/>
              </a:rPr>
              <a:t>2012, nearly</a:t>
            </a:r>
            <a:r>
              <a:rPr lang="en-US" sz="2100" dirty="0" smtClean="0">
                <a:solidFill>
                  <a:sysClr val="windowText" lastClr="000000"/>
                </a:solidFill>
                <a:latin typeface="Constantia"/>
              </a:rPr>
              <a:t> 12,000 acres of riparian buffers were altered along Category 1 streams in the Upper Raritan Region</a:t>
            </a:r>
            <a:endParaRPr kumimoji="0" lang="en-US" sz="2100" b="0" i="0" u="none" strike="noStrike" kern="1200" cap="none" spc="0" normalizeH="0" baseline="0" noProof="0" dirty="0" smtClean="0">
              <a:ln>
                <a:noFill/>
              </a:ln>
              <a:solidFill>
                <a:sysClr val="windowText" lastClr="000000"/>
              </a:solidFill>
              <a:effectLst/>
              <a:uLnTx/>
              <a:uFillTx/>
              <a:latin typeface="Constantia"/>
              <a:ea typeface="+mn-ea"/>
              <a:cs typeface="+mn-cs"/>
            </a:endParaRPr>
          </a:p>
          <a:p>
            <a:pPr marL="274320" marR="0" lvl="0" indent="-274320" algn="l" defTabSz="914400" rtl="0" eaLnBrk="1" fontAlgn="auto" latinLnBrk="0" hangingPunct="1">
              <a:lnSpc>
                <a:spcPct val="100000"/>
              </a:lnSpc>
              <a:spcBef>
                <a:spcPct val="20000"/>
              </a:spcBef>
              <a:spcAft>
                <a:spcPts val="0"/>
              </a:spcAft>
              <a:buClr>
                <a:srgbClr val="0BD0D9"/>
              </a:buClr>
              <a:buSzPct val="95000"/>
              <a:buFont typeface="Wingdings 2"/>
              <a:buChar char=""/>
              <a:tabLst/>
              <a:defRPr/>
            </a:pPr>
            <a:endParaRPr kumimoji="0" lang="en-US" sz="2600" b="0" i="0" u="none" strike="noStrike" kern="1200" cap="none" spc="0" normalizeH="0" baseline="0" noProof="0" dirty="0" smtClean="0">
              <a:ln>
                <a:noFill/>
              </a:ln>
              <a:solidFill>
                <a:sysClr val="windowText" lastClr="000000"/>
              </a:solidFill>
              <a:effectLst/>
              <a:uLnTx/>
              <a:uFillTx/>
              <a:latin typeface="Constantia"/>
              <a:ea typeface="+mn-ea"/>
              <a:cs typeface="+mn-cs"/>
            </a:endParaRPr>
          </a:p>
        </p:txBody>
      </p:sp>
      <p:sp>
        <p:nvSpPr>
          <p:cNvPr id="7" name="Right Arrow 6"/>
          <p:cNvSpPr/>
          <p:nvPr/>
        </p:nvSpPr>
        <p:spPr>
          <a:xfrm rot="20275035">
            <a:off x="4040565" y="2998813"/>
            <a:ext cx="1062871" cy="555574"/>
          </a:xfrm>
          <a:prstGeom prst="rightArrow">
            <a:avLst/>
          </a:prstGeom>
          <a:solidFill>
            <a:srgbClr val="00B050"/>
          </a:solidFill>
          <a:ln w="25400" cap="flat"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onstantia"/>
              <a:ea typeface="+mn-ea"/>
              <a:cs typeface="+mn-cs"/>
            </a:endParaRPr>
          </a:p>
        </p:txBody>
      </p:sp>
      <p:sp>
        <p:nvSpPr>
          <p:cNvPr id="8" name="Right Arrow 7"/>
          <p:cNvSpPr/>
          <p:nvPr/>
        </p:nvSpPr>
        <p:spPr>
          <a:xfrm rot="1324965" flipV="1">
            <a:off x="4040565" y="4751413"/>
            <a:ext cx="1062871" cy="555574"/>
          </a:xfrm>
          <a:prstGeom prst="rightArrow">
            <a:avLst/>
          </a:prstGeom>
          <a:solidFill>
            <a:srgbClr val="FF0000"/>
          </a:solidFill>
          <a:ln w="25400" cap="flat"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onstantia"/>
              <a:ea typeface="+mn-ea"/>
              <a:cs typeface="+mn-cs"/>
            </a:endParaRPr>
          </a:p>
        </p:txBody>
      </p:sp>
    </p:spTree>
    <p:extLst>
      <p:ext uri="{BB962C8B-B14F-4D97-AF65-F5344CB8AC3E}">
        <p14:creationId xmlns:p14="http://schemas.microsoft.com/office/powerpoint/2010/main" val="41596202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1143000"/>
          </a:xfrm>
        </p:spPr>
        <p:txBody>
          <a:bodyPr>
            <a:normAutofit fontScale="90000"/>
          </a:bodyPr>
          <a:lstStyle/>
          <a:p>
            <a:pPr algn="l"/>
            <a:r>
              <a:rPr lang="en-US" sz="5000" dirty="0" smtClean="0">
                <a:solidFill>
                  <a:srgbClr val="0070C0"/>
                </a:solidFill>
              </a:rPr>
              <a:t>WikiWatershed.org </a:t>
            </a:r>
            <a:r>
              <a:rPr lang="en-US" sz="5000" dirty="0" smtClean="0">
                <a:solidFill>
                  <a:srgbClr val="0070C0"/>
                </a:solidFill>
              </a:rPr>
              <a:t/>
            </a:r>
            <a:br>
              <a:rPr lang="en-US" sz="5000" dirty="0" smtClean="0">
                <a:solidFill>
                  <a:srgbClr val="0070C0"/>
                </a:solidFill>
              </a:rPr>
            </a:br>
            <a:r>
              <a:rPr lang="en-US" sz="5000" dirty="0" smtClean="0">
                <a:solidFill>
                  <a:srgbClr val="0070C0"/>
                </a:solidFill>
              </a:rPr>
              <a:t>Model Tool</a:t>
            </a:r>
            <a:endParaRPr lang="en-US" sz="5000" dirty="0">
              <a:solidFill>
                <a:srgbClr val="0070C0"/>
              </a:solidFill>
            </a:endParaRPr>
          </a:p>
        </p:txBody>
      </p:sp>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2646" t="25622" r="686" b="10562"/>
          <a:stretch/>
        </p:blipFill>
        <p:spPr bwMode="auto">
          <a:xfrm>
            <a:off x="0" y="1387366"/>
            <a:ext cx="9144000" cy="5470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2808" t="25660" r="525" b="10524"/>
          <a:stretch/>
        </p:blipFill>
        <p:spPr bwMode="auto">
          <a:xfrm>
            <a:off x="34160" y="1387366"/>
            <a:ext cx="9144000" cy="5470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25" y="4876800"/>
            <a:ext cx="2365375" cy="1944687"/>
          </a:xfrm>
          <a:prstGeom prst="rect">
            <a:avLst/>
          </a:prstGeom>
          <a:noFill/>
          <a:ln w="9525">
            <a:solidFill>
              <a:sysClr val="window" lastClr="FFFFFF">
                <a:lumMod val="65000"/>
              </a:sys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3"/>
          <p:cNvPicPr>
            <a:picLocks noChangeAspect="1" noChangeArrowheads="1"/>
          </p:cNvPicPr>
          <p:nvPr/>
        </p:nvPicPr>
        <p:blipFill rotWithShape="1">
          <a:blip r:embed="rId6">
            <a:extLst>
              <a:ext uri="{28A0092B-C50C-407E-A947-70E740481C1C}">
                <a14:useLocalDpi xmlns:a14="http://schemas.microsoft.com/office/drawing/2010/main" val="0"/>
              </a:ext>
            </a:extLst>
          </a:blip>
          <a:srcRect t="1188"/>
          <a:stretch/>
        </p:blipFill>
        <p:spPr bwMode="auto">
          <a:xfrm>
            <a:off x="5967412" y="798650"/>
            <a:ext cx="3127375" cy="2782750"/>
          </a:xfrm>
          <a:prstGeom prst="rect">
            <a:avLst/>
          </a:prstGeom>
          <a:noFill/>
          <a:ln w="9525">
            <a:solidFill>
              <a:sysClr val="window" lastClr="FFFFFF">
                <a:lumMod val="65000"/>
              </a:sys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2800" y="0"/>
            <a:ext cx="1931987" cy="78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 y="0"/>
            <a:ext cx="9144000" cy="6858000"/>
          </a:xfrm>
          <a:prstGeom prst="rect">
            <a:avLst/>
          </a:prstGeom>
          <a:noFill/>
          <a:ln w="114300" cmpd="sng">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071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1" y="0"/>
            <a:ext cx="9144000" cy="6858000"/>
          </a:xfrm>
          <a:prstGeom prst="rect">
            <a:avLst/>
          </a:prstGeom>
          <a:noFill/>
          <a:ln w="114300" cap="flat" cmpd="sng" algn="ctr">
            <a:solidFill>
              <a:srgbClr val="0070C0"/>
            </a:solidFill>
            <a:prstDash val="solid"/>
          </a:ln>
          <a:effectLst/>
        </p:spPr>
        <p:txBody>
          <a:bodyPr rtlCol="0" anchor="ctr"/>
          <a:lstStyle/>
          <a:p>
            <a:pPr algn="ctr">
              <a:defRPr/>
            </a:pPr>
            <a:endParaRPr lang="en-US" kern="0" smtClean="0">
              <a:solidFill>
                <a:prstClr val="white"/>
              </a:solidFill>
              <a:latin typeface="Calibri"/>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2013" y="6072187"/>
            <a:ext cx="1931987" cy="78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a:xfrm>
            <a:off x="461538" y="76200"/>
            <a:ext cx="8229600" cy="1143000"/>
          </a:xfrm>
        </p:spPr>
        <p:txBody>
          <a:bodyPr/>
          <a:lstStyle/>
          <a:p>
            <a:r>
              <a:rPr lang="en-US" dirty="0" err="1" smtClean="0">
                <a:solidFill>
                  <a:srgbClr val="0070C0"/>
                </a:solidFill>
              </a:rPr>
              <a:t>WikiWatershed</a:t>
            </a:r>
            <a:r>
              <a:rPr lang="en-US" dirty="0" smtClean="0">
                <a:solidFill>
                  <a:srgbClr val="0070C0"/>
                </a:solidFill>
              </a:rPr>
              <a:t> Model Tool</a:t>
            </a:r>
            <a:endParaRPr lang="en-US" dirty="0">
              <a:solidFill>
                <a:srgbClr val="0070C0"/>
              </a:solidFill>
            </a:endParaRPr>
          </a:p>
        </p:txBody>
      </p:sp>
      <p:sp>
        <p:nvSpPr>
          <p:cNvPr id="2" name="TextBox 1"/>
          <p:cNvSpPr txBox="1"/>
          <p:nvPr/>
        </p:nvSpPr>
        <p:spPr>
          <a:xfrm>
            <a:off x="860375" y="2336042"/>
            <a:ext cx="1905000" cy="923330"/>
          </a:xfrm>
          <a:prstGeom prst="rect">
            <a:avLst/>
          </a:prstGeom>
          <a:noFill/>
        </p:spPr>
        <p:txBody>
          <a:bodyPr wrap="square" rtlCol="0">
            <a:spAutoFit/>
          </a:bodyPr>
          <a:lstStyle/>
          <a:p>
            <a:r>
              <a:rPr lang="en-US" dirty="0" smtClean="0"/>
              <a:t>Infiltration increased by</a:t>
            </a:r>
          </a:p>
          <a:p>
            <a:r>
              <a:rPr lang="en-US" dirty="0" smtClean="0"/>
              <a:t>12%</a:t>
            </a:r>
            <a:endParaRPr lang="en-US" dirty="0"/>
          </a:p>
        </p:txBody>
      </p:sp>
      <p:sp>
        <p:nvSpPr>
          <p:cNvPr id="10" name="Right Arrow 9"/>
          <p:cNvSpPr/>
          <p:nvPr/>
        </p:nvSpPr>
        <p:spPr>
          <a:xfrm rot="16200000">
            <a:off x="-25048" y="2314977"/>
            <a:ext cx="1062871" cy="555574"/>
          </a:xfrm>
          <a:prstGeom prst="rightArrow">
            <a:avLst/>
          </a:prstGeom>
          <a:solidFill>
            <a:srgbClr val="0F6FC6"/>
          </a:solidFill>
          <a:ln w="25400" cap="flat" cmpd="sng" algn="ctr">
            <a:solidFill>
              <a:srgbClr val="0F6FC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11" name="Right Arrow 10"/>
          <p:cNvSpPr/>
          <p:nvPr/>
        </p:nvSpPr>
        <p:spPr>
          <a:xfrm rot="5400000">
            <a:off x="-25048" y="3762777"/>
            <a:ext cx="1062871" cy="555574"/>
          </a:xfrm>
          <a:prstGeom prst="rightArrow">
            <a:avLst/>
          </a:prstGeom>
          <a:solidFill>
            <a:srgbClr val="0F6FC6"/>
          </a:solidFill>
          <a:ln w="25400" cap="flat" cmpd="sng" algn="ctr">
            <a:solidFill>
              <a:srgbClr val="0F6FC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12" name="TextBox 11"/>
          <p:cNvSpPr txBox="1"/>
          <p:nvPr/>
        </p:nvSpPr>
        <p:spPr>
          <a:xfrm>
            <a:off x="860375" y="3447871"/>
            <a:ext cx="1905000" cy="1200329"/>
          </a:xfrm>
          <a:prstGeom prst="rect">
            <a:avLst/>
          </a:prstGeom>
          <a:noFill/>
        </p:spPr>
        <p:txBody>
          <a:bodyPr wrap="square" rtlCol="0">
            <a:spAutoFit/>
          </a:bodyPr>
          <a:lstStyle/>
          <a:p>
            <a:r>
              <a:rPr lang="en-US" dirty="0" smtClean="0"/>
              <a:t>Total Phosphorus decreased by 90%</a:t>
            </a:r>
            <a:endParaRPr lang="en-US" dirty="0"/>
          </a:p>
        </p:txBody>
      </p:sp>
      <p:sp>
        <p:nvSpPr>
          <p:cNvPr id="13" name="Right Arrow 12"/>
          <p:cNvSpPr/>
          <p:nvPr/>
        </p:nvSpPr>
        <p:spPr>
          <a:xfrm rot="5400000">
            <a:off x="-25048" y="5130449"/>
            <a:ext cx="1062871" cy="555574"/>
          </a:xfrm>
          <a:prstGeom prst="rightArrow">
            <a:avLst/>
          </a:prstGeom>
          <a:solidFill>
            <a:srgbClr val="0F6FC6"/>
          </a:solidFill>
          <a:ln w="25400" cap="flat" cmpd="sng" algn="ctr">
            <a:solidFill>
              <a:srgbClr val="0F6FC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14" name="TextBox 13"/>
          <p:cNvSpPr txBox="1"/>
          <p:nvPr/>
        </p:nvSpPr>
        <p:spPr>
          <a:xfrm>
            <a:off x="860375" y="4876800"/>
            <a:ext cx="1905000" cy="923330"/>
          </a:xfrm>
          <a:prstGeom prst="rect">
            <a:avLst/>
          </a:prstGeom>
          <a:noFill/>
        </p:spPr>
        <p:txBody>
          <a:bodyPr wrap="square" rtlCol="0">
            <a:spAutoFit/>
          </a:bodyPr>
          <a:lstStyle/>
          <a:p>
            <a:r>
              <a:rPr lang="en-US" dirty="0" smtClean="0"/>
              <a:t>Total Nitrogen decreased by  90%</a:t>
            </a:r>
            <a:endParaRPr lang="en-US" dirty="0"/>
          </a:p>
        </p:txBody>
      </p:sp>
      <p:grpSp>
        <p:nvGrpSpPr>
          <p:cNvPr id="19" name="Group 18"/>
          <p:cNvGrpSpPr/>
          <p:nvPr/>
        </p:nvGrpSpPr>
        <p:grpSpPr>
          <a:xfrm>
            <a:off x="2765375" y="1182469"/>
            <a:ext cx="4473625" cy="646331"/>
            <a:chOff x="2765375" y="1182469"/>
            <a:chExt cx="4473625" cy="646331"/>
          </a:xfrm>
        </p:grpSpPr>
        <p:sp>
          <p:nvSpPr>
            <p:cNvPr id="18" name="TextBox 17"/>
            <p:cNvSpPr txBox="1"/>
            <p:nvPr/>
          </p:nvSpPr>
          <p:spPr>
            <a:xfrm>
              <a:off x="2765375" y="1182469"/>
              <a:ext cx="4473625" cy="646331"/>
            </a:xfrm>
            <a:prstGeom prst="rect">
              <a:avLst/>
            </a:prstGeom>
            <a:noFill/>
          </p:spPr>
          <p:txBody>
            <a:bodyPr wrap="square" rtlCol="0">
              <a:spAutoFit/>
            </a:bodyPr>
            <a:lstStyle/>
            <a:p>
              <a:r>
                <a:rPr lang="en-US" b="1" dirty="0" smtClean="0">
                  <a:solidFill>
                    <a:schemeClr val="tx1">
                      <a:lumMod val="50000"/>
                      <a:lumOff val="50000"/>
                    </a:schemeClr>
                  </a:solidFill>
                  <a:latin typeface="+mj-lt"/>
                </a:rPr>
                <a:t>Precipitation		         5.00 cm	</a:t>
              </a:r>
              <a:endParaRPr lang="en-US" b="1" dirty="0">
                <a:solidFill>
                  <a:schemeClr val="tx1">
                    <a:lumMod val="50000"/>
                    <a:lumOff val="50000"/>
                  </a:schemeClr>
                </a:solidFill>
                <a:latin typeface="+mj-lt"/>
              </a:endParaRPr>
            </a:p>
          </p:txBody>
        </p:sp>
        <p:grpSp>
          <p:nvGrpSpPr>
            <p:cNvPr id="17" name="Group 16"/>
            <p:cNvGrpSpPr/>
            <p:nvPr/>
          </p:nvGrpSpPr>
          <p:grpSpPr>
            <a:xfrm>
              <a:off x="4191000" y="1277719"/>
              <a:ext cx="1752600" cy="182880"/>
              <a:chOff x="4191000" y="1235906"/>
              <a:chExt cx="1752600" cy="182880"/>
            </a:xfrm>
          </p:grpSpPr>
          <p:cxnSp>
            <p:nvCxnSpPr>
              <p:cNvPr id="5" name="Straight Connector 4"/>
              <p:cNvCxnSpPr/>
              <p:nvPr/>
            </p:nvCxnSpPr>
            <p:spPr>
              <a:xfrm>
                <a:off x="4191000" y="1344344"/>
                <a:ext cx="1752600"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4541520" y="1235906"/>
                <a:ext cx="182880" cy="18288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 name="Group 2"/>
          <p:cNvGrpSpPr/>
          <p:nvPr/>
        </p:nvGrpSpPr>
        <p:grpSpPr>
          <a:xfrm>
            <a:off x="2438400" y="1600200"/>
            <a:ext cx="4859337" cy="4724400"/>
            <a:chOff x="2438400" y="1600200"/>
            <a:chExt cx="4859337" cy="4724400"/>
          </a:xfrm>
        </p:grpSpPr>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1600200"/>
              <a:ext cx="4859337" cy="4713287"/>
            </a:xfrm>
            <a:prstGeom prst="rect">
              <a:avLst/>
            </a:prstGeom>
            <a:noFill/>
            <a:ln w="9525">
              <a:solidFill>
                <a:schemeClr val="bg1">
                  <a:lumMod val="6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47466" t="2279" r="26267"/>
            <a:stretch/>
          </p:blipFill>
          <p:spPr bwMode="auto">
            <a:xfrm>
              <a:off x="6015085" y="1695450"/>
              <a:ext cx="1282652" cy="462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73635" t="2279" r="1625"/>
            <a:stretch/>
          </p:blipFill>
          <p:spPr bwMode="auto">
            <a:xfrm>
              <a:off x="4735511" y="1695450"/>
              <a:ext cx="1208089" cy="462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34947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1" grpId="0" animBg="1"/>
      <p:bldP spid="12" grpId="0"/>
      <p:bldP spid="13" grpId="0" animBg="1"/>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3500" y="52387"/>
            <a:ext cx="6477000" cy="6805613"/>
          </a:xfrm>
          <a:prstGeom prst="rect">
            <a:avLst/>
          </a:prstGeom>
        </p:spPr>
      </p:pic>
      <p:pic>
        <p:nvPicPr>
          <p:cNvPr id="2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5813" y="52387"/>
            <a:ext cx="1931987" cy="78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5486400" y="1692295"/>
            <a:ext cx="2209800" cy="1508105"/>
          </a:xfrm>
          <a:prstGeom prst="rect">
            <a:avLst/>
          </a:prstGeom>
          <a:noFill/>
        </p:spPr>
        <p:txBody>
          <a:bodyPr wrap="square" rtlCol="0">
            <a:spAutoFit/>
          </a:bodyPr>
          <a:lstStyle/>
          <a:p>
            <a:pPr algn="ctr"/>
            <a:r>
              <a:rPr lang="en-US" sz="2300" dirty="0" smtClean="0">
                <a:solidFill>
                  <a:prstClr val="white"/>
                </a:solidFill>
              </a:rPr>
              <a:t>Slows Runoff</a:t>
            </a:r>
          </a:p>
          <a:p>
            <a:pPr algn="ctr"/>
            <a:r>
              <a:rPr lang="en-US" sz="2300" dirty="0" smtClean="0">
                <a:solidFill>
                  <a:prstClr val="white"/>
                </a:solidFill>
              </a:rPr>
              <a:t>&amp; </a:t>
            </a:r>
          </a:p>
          <a:p>
            <a:pPr algn="ctr"/>
            <a:r>
              <a:rPr lang="en-US" sz="2300" dirty="0" smtClean="0">
                <a:solidFill>
                  <a:prstClr val="white"/>
                </a:solidFill>
              </a:rPr>
              <a:t>Reduces Flooding</a:t>
            </a:r>
            <a:endParaRPr lang="en-US" sz="2300" dirty="0">
              <a:solidFill>
                <a:prstClr val="white"/>
              </a:solidFill>
            </a:endParaRPr>
          </a:p>
        </p:txBody>
      </p:sp>
      <p:sp>
        <p:nvSpPr>
          <p:cNvPr id="5" name="TextBox 4"/>
          <p:cNvSpPr txBox="1"/>
          <p:nvPr/>
        </p:nvSpPr>
        <p:spPr>
          <a:xfrm>
            <a:off x="1752600" y="2019181"/>
            <a:ext cx="2209800" cy="800219"/>
          </a:xfrm>
          <a:prstGeom prst="rect">
            <a:avLst/>
          </a:prstGeom>
          <a:noFill/>
        </p:spPr>
        <p:txBody>
          <a:bodyPr wrap="square" rtlCol="0">
            <a:spAutoFit/>
          </a:bodyPr>
          <a:lstStyle/>
          <a:p>
            <a:pPr algn="ctr"/>
            <a:r>
              <a:rPr lang="en-US" sz="2300" dirty="0" smtClean="0">
                <a:solidFill>
                  <a:prstClr val="white"/>
                </a:solidFill>
              </a:rPr>
              <a:t>Filters Pollution</a:t>
            </a:r>
          </a:p>
          <a:p>
            <a:pPr algn="ctr"/>
            <a:r>
              <a:rPr lang="en-US" sz="2300" dirty="0" smtClean="0">
                <a:solidFill>
                  <a:prstClr val="white"/>
                </a:solidFill>
              </a:rPr>
              <a:t>&amp; Sediment</a:t>
            </a:r>
            <a:endParaRPr lang="en-US" sz="2300" dirty="0">
              <a:solidFill>
                <a:prstClr val="white"/>
              </a:solidFill>
            </a:endParaRPr>
          </a:p>
        </p:txBody>
      </p:sp>
      <p:sp>
        <p:nvSpPr>
          <p:cNvPr id="8" name="TextBox 7"/>
          <p:cNvSpPr txBox="1"/>
          <p:nvPr/>
        </p:nvSpPr>
        <p:spPr>
          <a:xfrm>
            <a:off x="3124200" y="838200"/>
            <a:ext cx="2209800" cy="830997"/>
          </a:xfrm>
          <a:prstGeom prst="rect">
            <a:avLst/>
          </a:prstGeom>
          <a:noFill/>
        </p:spPr>
        <p:txBody>
          <a:bodyPr wrap="square" rtlCol="0">
            <a:spAutoFit/>
          </a:bodyPr>
          <a:lstStyle/>
          <a:p>
            <a:pPr algn="ctr"/>
            <a:r>
              <a:rPr lang="en-US" sz="2300" dirty="0" smtClean="0">
                <a:solidFill>
                  <a:prstClr val="white"/>
                </a:solidFill>
              </a:rPr>
              <a:t>Stabilizes</a:t>
            </a:r>
            <a:endParaRPr lang="en-US" sz="2300" dirty="0">
              <a:solidFill>
                <a:prstClr val="white"/>
              </a:solidFill>
            </a:endParaRPr>
          </a:p>
          <a:p>
            <a:pPr algn="ctr"/>
            <a:r>
              <a:rPr lang="en-US" sz="2300" dirty="0" smtClean="0">
                <a:solidFill>
                  <a:prstClr val="white"/>
                </a:solidFill>
              </a:rPr>
              <a:t>Bank</a:t>
            </a:r>
            <a:endParaRPr lang="en-US" sz="2300" dirty="0">
              <a:solidFill>
                <a:prstClr val="white"/>
              </a:solidFill>
            </a:endParaRPr>
          </a:p>
        </p:txBody>
      </p:sp>
      <p:sp>
        <p:nvSpPr>
          <p:cNvPr id="10" name="TextBox 9"/>
          <p:cNvSpPr txBox="1"/>
          <p:nvPr/>
        </p:nvSpPr>
        <p:spPr>
          <a:xfrm>
            <a:off x="2286000" y="3969603"/>
            <a:ext cx="2209800" cy="830997"/>
          </a:xfrm>
          <a:prstGeom prst="rect">
            <a:avLst/>
          </a:prstGeom>
          <a:noFill/>
        </p:spPr>
        <p:txBody>
          <a:bodyPr wrap="square" rtlCol="0">
            <a:spAutoFit/>
          </a:bodyPr>
          <a:lstStyle/>
          <a:p>
            <a:pPr algn="ctr"/>
            <a:r>
              <a:rPr lang="en-US" sz="2300" dirty="0" smtClean="0">
                <a:solidFill>
                  <a:prstClr val="white"/>
                </a:solidFill>
              </a:rPr>
              <a:t>Creates </a:t>
            </a:r>
          </a:p>
          <a:p>
            <a:pPr algn="ctr"/>
            <a:r>
              <a:rPr lang="en-US" sz="2300" dirty="0" smtClean="0">
                <a:solidFill>
                  <a:prstClr val="white"/>
                </a:solidFill>
              </a:rPr>
              <a:t>Habitat</a:t>
            </a:r>
            <a:endParaRPr lang="en-US" sz="2300" dirty="0">
              <a:solidFill>
                <a:prstClr val="white"/>
              </a:solidFill>
            </a:endParaRPr>
          </a:p>
        </p:txBody>
      </p:sp>
      <p:sp>
        <p:nvSpPr>
          <p:cNvPr id="9" name="TextBox 8"/>
          <p:cNvSpPr txBox="1"/>
          <p:nvPr/>
        </p:nvSpPr>
        <p:spPr>
          <a:xfrm>
            <a:off x="5029200" y="3611940"/>
            <a:ext cx="2209800" cy="1508105"/>
          </a:xfrm>
          <a:prstGeom prst="rect">
            <a:avLst/>
          </a:prstGeom>
          <a:noFill/>
        </p:spPr>
        <p:txBody>
          <a:bodyPr wrap="square" rtlCol="0">
            <a:spAutoFit/>
          </a:bodyPr>
          <a:lstStyle/>
          <a:p>
            <a:r>
              <a:rPr lang="en-US" sz="2300" dirty="0" smtClean="0">
                <a:solidFill>
                  <a:schemeClr val="bg1"/>
                </a:solidFill>
              </a:rPr>
              <a:t>Provides </a:t>
            </a:r>
          </a:p>
          <a:p>
            <a:r>
              <a:rPr lang="en-US" sz="2300" dirty="0" smtClean="0">
                <a:solidFill>
                  <a:schemeClr val="bg1"/>
                </a:solidFill>
              </a:rPr>
              <a:t>food for </a:t>
            </a:r>
          </a:p>
          <a:p>
            <a:r>
              <a:rPr lang="en-US" sz="2300" dirty="0" smtClean="0">
                <a:solidFill>
                  <a:schemeClr val="bg1"/>
                </a:solidFill>
              </a:rPr>
              <a:t>aquatic </a:t>
            </a:r>
          </a:p>
          <a:p>
            <a:r>
              <a:rPr lang="en-US" sz="2300" dirty="0" smtClean="0">
                <a:solidFill>
                  <a:schemeClr val="bg1"/>
                </a:solidFill>
              </a:rPr>
              <a:t>life</a:t>
            </a:r>
            <a:endParaRPr lang="en-US" sz="2300" dirty="0">
              <a:solidFill>
                <a:schemeClr val="bg1"/>
              </a:solidFill>
            </a:endParaRPr>
          </a:p>
        </p:txBody>
      </p:sp>
      <p:sp>
        <p:nvSpPr>
          <p:cNvPr id="24" name="Rectangle 23"/>
          <p:cNvSpPr/>
          <p:nvPr/>
        </p:nvSpPr>
        <p:spPr>
          <a:xfrm>
            <a:off x="1" y="0"/>
            <a:ext cx="9144000" cy="6858000"/>
          </a:xfrm>
          <a:prstGeom prst="rect">
            <a:avLst/>
          </a:prstGeom>
          <a:noFill/>
          <a:ln w="114300" cap="flat" cmpd="sng" algn="ctr">
            <a:solidFill>
              <a:srgbClr val="0070C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3" name="TextBox 12"/>
          <p:cNvSpPr txBox="1"/>
          <p:nvPr/>
        </p:nvSpPr>
        <p:spPr>
          <a:xfrm>
            <a:off x="76200" y="5334000"/>
            <a:ext cx="4419600" cy="1200329"/>
          </a:xfrm>
          <a:prstGeom prst="rect">
            <a:avLst/>
          </a:prstGeom>
          <a:noFill/>
        </p:spPr>
        <p:txBody>
          <a:bodyPr wrap="square" rtlCol="0">
            <a:spAutoFit/>
          </a:bodyPr>
          <a:lstStyle/>
          <a:p>
            <a:r>
              <a:rPr lang="en-US" sz="2400" b="1" dirty="0" smtClean="0">
                <a:solidFill>
                  <a:srgbClr val="0070C0"/>
                </a:solidFill>
              </a:rPr>
              <a:t>Riparian Buffers </a:t>
            </a:r>
          </a:p>
          <a:p>
            <a:r>
              <a:rPr lang="en-US" sz="2400" b="1" dirty="0" smtClean="0">
                <a:solidFill>
                  <a:srgbClr val="0070C0"/>
                </a:solidFill>
              </a:rPr>
              <a:t>Provide </a:t>
            </a:r>
          </a:p>
          <a:p>
            <a:r>
              <a:rPr lang="en-US" sz="2400" b="1" dirty="0" smtClean="0">
                <a:solidFill>
                  <a:srgbClr val="0070C0"/>
                </a:solidFill>
              </a:rPr>
              <a:t>Ecosystem Services</a:t>
            </a:r>
            <a:endParaRPr lang="en-US" sz="2400" b="1" dirty="0">
              <a:solidFill>
                <a:srgbClr val="0070C0"/>
              </a:solidFill>
            </a:endParaRPr>
          </a:p>
        </p:txBody>
      </p:sp>
      <p:sp>
        <p:nvSpPr>
          <p:cNvPr id="26" name="TextBox 25"/>
          <p:cNvSpPr txBox="1"/>
          <p:nvPr/>
        </p:nvSpPr>
        <p:spPr>
          <a:xfrm>
            <a:off x="3429000" y="2209800"/>
            <a:ext cx="2209800" cy="830997"/>
          </a:xfrm>
          <a:prstGeom prst="rect">
            <a:avLst/>
          </a:prstGeom>
          <a:noFill/>
        </p:spPr>
        <p:txBody>
          <a:bodyPr wrap="square" rtlCol="0">
            <a:spAutoFit/>
          </a:bodyPr>
          <a:lstStyle/>
          <a:p>
            <a:pPr algn="ctr"/>
            <a:r>
              <a:rPr lang="en-US" sz="2300" dirty="0" smtClean="0">
                <a:solidFill>
                  <a:prstClr val="white"/>
                </a:solidFill>
              </a:rPr>
              <a:t> Provides</a:t>
            </a:r>
          </a:p>
          <a:p>
            <a:r>
              <a:rPr lang="en-US" sz="2300" dirty="0" smtClean="0">
                <a:solidFill>
                  <a:prstClr val="white"/>
                </a:solidFill>
              </a:rPr>
              <a:t>         Shade</a:t>
            </a:r>
            <a:endParaRPr lang="en-US" sz="2300" dirty="0">
              <a:solidFill>
                <a:prstClr val="white"/>
              </a:solidFill>
            </a:endParaRPr>
          </a:p>
        </p:txBody>
      </p:sp>
    </p:spTree>
    <p:extLst>
      <p:ext uri="{BB962C8B-B14F-4D97-AF65-F5344CB8AC3E}">
        <p14:creationId xmlns:p14="http://schemas.microsoft.com/office/powerpoint/2010/main" val="4029285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8" grpId="0"/>
      <p:bldP spid="10" grpId="0"/>
      <p:bldP spid="9" grpId="0"/>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9144000" cy="6858000"/>
          </a:xfrm>
          <a:prstGeom prst="rect">
            <a:avLst/>
          </a:prstGeom>
          <a:noFill/>
          <a:ln w="114300" cmpd="sng">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13" y="0"/>
            <a:ext cx="1931987" cy="78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2"/>
          <p:cNvSpPr txBox="1">
            <a:spLocks/>
          </p:cNvSpPr>
          <p:nvPr/>
        </p:nvSpPr>
        <p:spPr>
          <a:xfrm>
            <a:off x="457200" y="1524000"/>
            <a:ext cx="8229600" cy="4800600"/>
          </a:xfrm>
          <a:prstGeom prst="rect">
            <a:avLst/>
          </a:prstGeom>
        </p:spPr>
        <p:txBody>
          <a:bodyPr vert="horz">
            <a:normAutofit fontScale="85000" lnSpcReduction="20000"/>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en-US" dirty="0" smtClean="0"/>
              <a:t>300 </a:t>
            </a:r>
            <a:r>
              <a:rPr lang="en-US" dirty="0"/>
              <a:t>feet on both </a:t>
            </a:r>
            <a:r>
              <a:rPr lang="en-US" dirty="0" smtClean="0"/>
              <a:t>sides</a:t>
            </a:r>
          </a:p>
          <a:p>
            <a:pPr lvl="1"/>
            <a:r>
              <a:rPr lang="en-US" dirty="0"/>
              <a:t>Category 1 Streams, including Trout Production streams and their tributaries</a:t>
            </a:r>
          </a:p>
          <a:p>
            <a:endParaRPr lang="en-US" dirty="0"/>
          </a:p>
          <a:p>
            <a:r>
              <a:rPr lang="en-US" dirty="0" smtClean="0"/>
              <a:t>150 </a:t>
            </a:r>
            <a:r>
              <a:rPr lang="en-US" dirty="0"/>
              <a:t>feet on both sides of</a:t>
            </a:r>
          </a:p>
          <a:p>
            <a:pPr lvl="1"/>
            <a:r>
              <a:rPr lang="en-US" dirty="0"/>
              <a:t>An upstream tributary to a trout production water not in the HUC-14 watershed;</a:t>
            </a:r>
          </a:p>
          <a:p>
            <a:pPr lvl="1"/>
            <a:r>
              <a:rPr lang="en-US" dirty="0"/>
              <a:t>A trout maintenance water body and all upstream tributaries within one mile;</a:t>
            </a:r>
          </a:p>
          <a:p>
            <a:pPr lvl="1"/>
            <a:r>
              <a:rPr lang="en-US" dirty="0"/>
              <a:t>Any segment of water flowing through an area containing documented habitat for a threatened or endangered species of plant or animal;</a:t>
            </a:r>
          </a:p>
          <a:p>
            <a:pPr lvl="1"/>
            <a:r>
              <a:rPr lang="en-US" dirty="0"/>
              <a:t>Any segment of water flowing through an area containing acid producing soils</a:t>
            </a:r>
            <a:r>
              <a:rPr lang="en-US" dirty="0" smtClean="0"/>
              <a:t>.</a:t>
            </a:r>
          </a:p>
          <a:p>
            <a:pPr lvl="1"/>
            <a:endParaRPr lang="en-US" dirty="0"/>
          </a:p>
          <a:p>
            <a:r>
              <a:rPr lang="en-US" dirty="0"/>
              <a:t>50 feet along both sides of all other waters.</a:t>
            </a:r>
          </a:p>
        </p:txBody>
      </p:sp>
      <p:sp>
        <p:nvSpPr>
          <p:cNvPr id="2" name="Title 1"/>
          <p:cNvSpPr>
            <a:spLocks noGrp="1"/>
          </p:cNvSpPr>
          <p:nvPr>
            <p:ph type="title"/>
          </p:nvPr>
        </p:nvSpPr>
        <p:spPr/>
        <p:txBody>
          <a:bodyPr>
            <a:normAutofit/>
          </a:bodyPr>
          <a:lstStyle/>
          <a:p>
            <a:r>
              <a:rPr lang="en-US" sz="5000" dirty="0" smtClean="0">
                <a:solidFill>
                  <a:srgbClr val="0070C0"/>
                </a:solidFill>
              </a:rPr>
              <a:t>Buffer Regulations</a:t>
            </a:r>
            <a:endParaRPr lang="en-US" sz="5000" dirty="0">
              <a:solidFill>
                <a:srgbClr val="0070C0"/>
              </a:solidFill>
            </a:endParaRPr>
          </a:p>
        </p:txBody>
      </p:sp>
    </p:spTree>
    <p:extLst>
      <p:ext uri="{BB962C8B-B14F-4D97-AF65-F5344CB8AC3E}">
        <p14:creationId xmlns:p14="http://schemas.microsoft.com/office/powerpoint/2010/main" val="31649995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9144000" cy="6858000"/>
          </a:xfrm>
          <a:prstGeom prst="rect">
            <a:avLst/>
          </a:prstGeom>
          <a:noFill/>
          <a:ln w="114300" cmpd="sng">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13" y="0"/>
            <a:ext cx="1931987" cy="78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9213" y="785812"/>
            <a:ext cx="8942387" cy="631825"/>
          </a:xfrm>
        </p:spPr>
        <p:txBody>
          <a:bodyPr>
            <a:noAutofit/>
          </a:bodyPr>
          <a:lstStyle/>
          <a:p>
            <a:r>
              <a:rPr lang="en-US" sz="4000" dirty="0" smtClean="0">
                <a:solidFill>
                  <a:srgbClr val="0070C0"/>
                </a:solidFill>
              </a:rPr>
              <a:t>Implementing a Volunteer Tree Planting</a:t>
            </a:r>
            <a:endParaRPr lang="en-US" sz="4000" dirty="0">
              <a:solidFill>
                <a:srgbClr val="0070C0"/>
              </a:solidFill>
            </a:endParaRPr>
          </a:p>
        </p:txBody>
      </p:sp>
      <p:sp>
        <p:nvSpPr>
          <p:cNvPr id="10" name="Content Placeholder 9"/>
          <p:cNvSpPr>
            <a:spLocks noGrp="1"/>
          </p:cNvSpPr>
          <p:nvPr>
            <p:ph idx="1"/>
          </p:nvPr>
        </p:nvSpPr>
        <p:spPr/>
        <p:txBody>
          <a:bodyPr>
            <a:normAutofit lnSpcReduction="10000"/>
          </a:bodyPr>
          <a:lstStyle/>
          <a:p>
            <a:r>
              <a:rPr lang="en-US" dirty="0" smtClean="0"/>
              <a:t>Choosing a location</a:t>
            </a:r>
          </a:p>
          <a:p>
            <a:r>
              <a:rPr lang="en-US" dirty="0" smtClean="0"/>
              <a:t>Calculating # of trees and Shrubs</a:t>
            </a:r>
          </a:p>
          <a:p>
            <a:r>
              <a:rPr lang="en-US" dirty="0" smtClean="0"/>
              <a:t>Species and sources</a:t>
            </a:r>
          </a:p>
          <a:p>
            <a:r>
              <a:rPr lang="en-US" dirty="0" smtClean="0"/>
              <a:t>Other equipment needs</a:t>
            </a:r>
          </a:p>
          <a:p>
            <a:r>
              <a:rPr lang="en-US" dirty="0" smtClean="0"/>
              <a:t>Recruiting volunteers/PR</a:t>
            </a:r>
          </a:p>
          <a:p>
            <a:r>
              <a:rPr lang="en-US" dirty="0" err="1" smtClean="0"/>
              <a:t>Longterm</a:t>
            </a:r>
            <a:r>
              <a:rPr lang="en-US" dirty="0" smtClean="0"/>
              <a:t> Follow up</a:t>
            </a:r>
          </a:p>
          <a:p>
            <a:r>
              <a:rPr lang="en-US" dirty="0"/>
              <a:t>Funding and </a:t>
            </a:r>
            <a:r>
              <a:rPr lang="en-US" dirty="0" smtClean="0"/>
              <a:t>partners</a:t>
            </a:r>
          </a:p>
          <a:p>
            <a:r>
              <a:rPr lang="en-US" dirty="0" smtClean="0"/>
              <a:t>Demo of RHA’s Buffer Gap ID Tool</a:t>
            </a:r>
            <a:endParaRPr lang="en-US" dirty="0"/>
          </a:p>
          <a:p>
            <a:endParaRPr lang="en-US" dirty="0" smtClean="0"/>
          </a:p>
          <a:p>
            <a:endParaRPr lang="en-US" dirty="0"/>
          </a:p>
        </p:txBody>
      </p:sp>
    </p:spTree>
    <p:extLst>
      <p:ext uri="{BB962C8B-B14F-4D97-AF65-F5344CB8AC3E}">
        <p14:creationId xmlns:p14="http://schemas.microsoft.com/office/powerpoint/2010/main" val="31323749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9144000" cy="6858000"/>
          </a:xfrm>
          <a:prstGeom prst="rect">
            <a:avLst/>
          </a:prstGeom>
          <a:noFill/>
          <a:ln w="114300" cmpd="sng">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13" y="0"/>
            <a:ext cx="1931987" cy="78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endParaRPr lang="en-US" sz="3600" dirty="0">
              <a:solidFill>
                <a:srgbClr val="0070C0"/>
              </a:solidFill>
            </a:endParaRPr>
          </a:p>
        </p:txBody>
      </p:sp>
      <p:sp>
        <p:nvSpPr>
          <p:cNvPr id="10" name="Content Placeholder 9"/>
          <p:cNvSpPr>
            <a:spLocks noGrp="1"/>
          </p:cNvSpPr>
          <p:nvPr>
            <p:ph idx="1"/>
          </p:nvPr>
        </p:nvSpPr>
        <p:spPr/>
        <p:txBody>
          <a:bodyPr>
            <a:normAutofit/>
          </a:bodyPr>
          <a:lstStyle/>
          <a:p>
            <a:endParaRPr lang="en-US" dirty="0" smtClean="0"/>
          </a:p>
          <a:p>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89187" y="411956"/>
            <a:ext cx="4330139" cy="6122554"/>
          </a:xfrm>
          <a:prstGeom prst="rect">
            <a:avLst/>
          </a:prstGeom>
          <a:ln w="228600" cap="sq" cmpd="thickThin">
            <a:noFill/>
            <a:prstDash val="solid"/>
            <a:miter lim="800000"/>
          </a:ln>
          <a:effectLst>
            <a:innerShdw blurRad="76200">
              <a:srgbClr val="000000"/>
            </a:innerShdw>
          </a:effectLst>
        </p:spPr>
      </p:pic>
    </p:spTree>
    <p:extLst>
      <p:ext uri="{BB962C8B-B14F-4D97-AF65-F5344CB8AC3E}">
        <p14:creationId xmlns:p14="http://schemas.microsoft.com/office/powerpoint/2010/main" val="37002788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9144000" cy="6858000"/>
          </a:xfrm>
          <a:prstGeom prst="rect">
            <a:avLst/>
          </a:prstGeom>
          <a:noFill/>
          <a:ln w="114300" cmpd="sng">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13" y="0"/>
            <a:ext cx="1931987" cy="78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sz="3600" dirty="0" smtClean="0">
                <a:solidFill>
                  <a:srgbClr val="0070C0"/>
                </a:solidFill>
              </a:rPr>
              <a:t>Choosing a Location</a:t>
            </a:r>
            <a:endParaRPr lang="en-US" sz="3600" dirty="0">
              <a:solidFill>
                <a:srgbClr val="0070C0"/>
              </a:solidFill>
            </a:endParaRPr>
          </a:p>
        </p:txBody>
      </p:sp>
      <p:sp>
        <p:nvSpPr>
          <p:cNvPr id="3" name="Content Placeholder 2"/>
          <p:cNvSpPr>
            <a:spLocks noGrp="1"/>
          </p:cNvSpPr>
          <p:nvPr>
            <p:ph sz="half" idx="1"/>
          </p:nvPr>
        </p:nvSpPr>
        <p:spPr/>
        <p:txBody>
          <a:bodyPr/>
          <a:lstStyle/>
          <a:p>
            <a:r>
              <a:rPr lang="en-US" dirty="0" smtClean="0"/>
              <a:t>RHA Buffer Gap ID Tool</a:t>
            </a:r>
          </a:p>
          <a:p>
            <a:r>
              <a:rPr lang="en-US" dirty="0" smtClean="0"/>
              <a:t>Your own observations</a:t>
            </a:r>
          </a:p>
          <a:p>
            <a:r>
              <a:rPr lang="en-US" dirty="0" smtClean="0"/>
              <a:t>Public Land</a:t>
            </a:r>
          </a:p>
          <a:p>
            <a:r>
              <a:rPr lang="en-US" dirty="0" smtClean="0"/>
              <a:t>Problem areas:</a:t>
            </a:r>
          </a:p>
          <a:p>
            <a:pPr lvl="1"/>
            <a:r>
              <a:rPr lang="en-US" dirty="0" smtClean="0"/>
              <a:t>Streambank erosion</a:t>
            </a:r>
          </a:p>
          <a:p>
            <a:pPr lvl="1"/>
            <a:r>
              <a:rPr lang="en-US" dirty="0" smtClean="0"/>
              <a:t>Flooding problems</a:t>
            </a:r>
            <a:endParaRPr lang="en-US" dirty="0"/>
          </a:p>
        </p:txBody>
      </p:sp>
      <p:pic>
        <p:nvPicPr>
          <p:cNvPr id="10" name="Content Placeholder 9"/>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648200" y="2727325"/>
            <a:ext cx="4038600" cy="2271712"/>
          </a:xfrm>
        </p:spPr>
      </p:pic>
    </p:spTree>
    <p:extLst>
      <p:ext uri="{BB962C8B-B14F-4D97-AF65-F5344CB8AC3E}">
        <p14:creationId xmlns:p14="http://schemas.microsoft.com/office/powerpoint/2010/main" val="19083739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9144000" cy="6858000"/>
          </a:xfrm>
          <a:prstGeom prst="rect">
            <a:avLst/>
          </a:prstGeom>
          <a:noFill/>
          <a:ln w="114300" cmpd="sng">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13" y="0"/>
            <a:ext cx="1931987" cy="78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sz="3600" dirty="0" smtClean="0">
                <a:solidFill>
                  <a:srgbClr val="0070C0"/>
                </a:solidFill>
              </a:rPr>
              <a:t>How many trees and shrubs to plant?</a:t>
            </a:r>
            <a:endParaRPr lang="en-US" sz="3600" dirty="0">
              <a:solidFill>
                <a:srgbClr val="0070C0"/>
              </a:solidFill>
            </a:endParaRPr>
          </a:p>
        </p:txBody>
      </p:sp>
      <p:sp>
        <p:nvSpPr>
          <p:cNvPr id="3" name="Content Placeholder 2"/>
          <p:cNvSpPr>
            <a:spLocks noGrp="1"/>
          </p:cNvSpPr>
          <p:nvPr>
            <p:ph sz="half" idx="1"/>
          </p:nvPr>
        </p:nvSpPr>
        <p:spPr/>
        <p:txBody>
          <a:bodyPr>
            <a:normAutofit fontScale="92500"/>
          </a:bodyPr>
          <a:lstStyle/>
          <a:p>
            <a:r>
              <a:rPr lang="en-US" dirty="0" smtClean="0"/>
              <a:t>Approximately 100 trees and shrubs per acre</a:t>
            </a:r>
          </a:p>
          <a:p>
            <a:r>
              <a:rPr lang="en-US" dirty="0" smtClean="0"/>
              <a:t>Calculate approximate length of stream then width of 30 </a:t>
            </a:r>
            <a:r>
              <a:rPr lang="en-US" dirty="0" err="1" smtClean="0"/>
              <a:t>ft</a:t>
            </a:r>
            <a:r>
              <a:rPr lang="en-US" dirty="0" smtClean="0"/>
              <a:t> on each side</a:t>
            </a:r>
          </a:p>
          <a:p>
            <a:r>
              <a:rPr lang="en-US" dirty="0" smtClean="0"/>
              <a:t>Spacing for shrubs 5-8 ft. and large trees 8-12 ft.</a:t>
            </a:r>
          </a:p>
          <a:p>
            <a:endParaRPr lang="en-US" dirty="0" smtClean="0"/>
          </a:p>
          <a:p>
            <a:pPr marL="0" indent="0">
              <a:buNone/>
            </a:pPr>
            <a:r>
              <a:rPr lang="en-US" dirty="0" smtClean="0"/>
              <a:t> </a:t>
            </a:r>
            <a:endParaRPr lang="en-US" dirty="0"/>
          </a:p>
        </p:txBody>
      </p:sp>
      <p:pic>
        <p:nvPicPr>
          <p:cNvPr id="11" name="Content Placeholder 10"/>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648200" y="2727852"/>
            <a:ext cx="4038600" cy="2270658"/>
          </a:xfrm>
        </p:spPr>
      </p:pic>
    </p:spTree>
    <p:extLst>
      <p:ext uri="{BB962C8B-B14F-4D97-AF65-F5344CB8AC3E}">
        <p14:creationId xmlns:p14="http://schemas.microsoft.com/office/powerpoint/2010/main" val="8593936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9144000" cy="6858000"/>
          </a:xfrm>
          <a:prstGeom prst="rect">
            <a:avLst/>
          </a:prstGeom>
          <a:noFill/>
          <a:ln w="114300" cmpd="sng">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9612" y="6072187"/>
            <a:ext cx="1931987" cy="78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a:xfrm>
            <a:off x="457200" y="381000"/>
            <a:ext cx="8229600" cy="11430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defRPr/>
            </a:pPr>
            <a:r>
              <a:rPr lang="en-US" dirty="0" smtClean="0">
                <a:solidFill>
                  <a:srgbClr val="0070C0"/>
                </a:solidFill>
              </a:rPr>
              <a:t>Our Mission</a:t>
            </a:r>
            <a:endParaRPr lang="en-US" dirty="0">
              <a:solidFill>
                <a:srgbClr val="0070C0"/>
              </a:solidFill>
            </a:endParaRPr>
          </a:p>
        </p:txBody>
      </p:sp>
      <p:sp>
        <p:nvSpPr>
          <p:cNvPr id="7" name="Content Placeholder 2"/>
          <p:cNvSpPr txBox="1">
            <a:spLocks/>
          </p:cNvSpPr>
          <p:nvPr/>
        </p:nvSpPr>
        <p:spPr>
          <a:xfrm>
            <a:off x="457200" y="1447800"/>
            <a:ext cx="8229600" cy="438912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buClr>
                <a:srgbClr val="0BD0D9"/>
              </a:buClr>
              <a:buFont typeface="Wingdings 2"/>
              <a:buNone/>
              <a:defRPr/>
            </a:pPr>
            <a:endParaRPr lang="en-US" sz="2800" b="1" dirty="0" smtClean="0">
              <a:solidFill>
                <a:srgbClr val="808080">
                  <a:lumMod val="50000"/>
                </a:srgbClr>
              </a:solidFill>
              <a:latin typeface="Constantia"/>
            </a:endParaRPr>
          </a:p>
          <a:p>
            <a:pPr marL="0" indent="0" algn="ctr">
              <a:buClr>
                <a:srgbClr val="0BD0D9"/>
              </a:buClr>
              <a:buFont typeface="Wingdings 2"/>
              <a:buNone/>
              <a:defRPr/>
            </a:pPr>
            <a:r>
              <a:rPr lang="en-US" sz="3000" dirty="0" smtClean="0">
                <a:solidFill>
                  <a:sysClr val="windowText" lastClr="000000"/>
                </a:solidFill>
              </a:rPr>
              <a:t>Protecting </a:t>
            </a:r>
            <a:r>
              <a:rPr lang="en-US" sz="3000" dirty="0" smtClean="0">
                <a:solidFill>
                  <a:sysClr val="windowText" lastClr="000000"/>
                </a:solidFill>
              </a:rPr>
              <a:t>the water in our rivers, our streams, and our </a:t>
            </a:r>
            <a:r>
              <a:rPr lang="en-US" sz="3000" dirty="0" smtClean="0">
                <a:solidFill>
                  <a:sysClr val="windowText" lastClr="000000"/>
                </a:solidFill>
              </a:rPr>
              <a:t>homes through science, education, advocacy, stewardship, and preservation.</a:t>
            </a:r>
            <a:endParaRPr lang="en-US" sz="3000" dirty="0" smtClean="0">
              <a:solidFill>
                <a:sysClr val="windowText" lastClr="000000"/>
              </a:solidFill>
            </a:endParaRPr>
          </a:p>
          <a:p>
            <a:pPr marL="0" indent="0" algn="ctr">
              <a:buClr>
                <a:srgbClr val="0BD0D9"/>
              </a:buClr>
              <a:buFont typeface="Wingdings 2"/>
              <a:buNone/>
              <a:defRPr/>
            </a:pPr>
            <a:endParaRPr lang="en-US" sz="2800" b="1" dirty="0" smtClean="0">
              <a:solidFill>
                <a:srgbClr val="808080">
                  <a:lumMod val="50000"/>
                </a:srgbClr>
              </a:solidFill>
              <a:latin typeface="Times New Roman"/>
            </a:endParaRPr>
          </a:p>
          <a:p>
            <a:pPr marL="0" indent="0" algn="ctr">
              <a:buClr>
                <a:srgbClr val="0BD0D9"/>
              </a:buClr>
              <a:buFont typeface="Wingdings 2"/>
              <a:buNone/>
              <a:defRPr/>
            </a:pPr>
            <a:endParaRPr lang="en-US" sz="2800" b="1" dirty="0" smtClean="0">
              <a:solidFill>
                <a:srgbClr val="808080">
                  <a:lumMod val="50000"/>
                </a:srgbClr>
              </a:solidFill>
              <a:latin typeface="Times New Roman"/>
            </a:endParaRPr>
          </a:p>
          <a:p>
            <a:pPr marL="0" indent="0" algn="ctr">
              <a:buClr>
                <a:srgbClr val="0BD0D9"/>
              </a:buClr>
              <a:buFont typeface="Wingdings 2"/>
              <a:buNone/>
              <a:defRPr/>
            </a:pPr>
            <a:endParaRPr lang="en-US" dirty="0">
              <a:solidFill>
                <a:sysClr val="windowText" lastClr="000000"/>
              </a:solidFill>
              <a:latin typeface="Constantia"/>
            </a:endParaRPr>
          </a:p>
        </p:txBody>
      </p:sp>
      <p:pic>
        <p:nvPicPr>
          <p:cNvPr id="8" name="Picture 7"/>
          <p:cNvPicPr>
            <a:picLocks noChangeAspect="1"/>
          </p:cNvPicPr>
          <p:nvPr/>
        </p:nvPicPr>
        <p:blipFill>
          <a:blip r:embed="rId4">
            <a:clrChange>
              <a:clrFrom>
                <a:srgbClr val="FFFEFC"/>
              </a:clrFrom>
              <a:clrTo>
                <a:srgbClr val="FFFEFC">
                  <a:alpha val="0"/>
                </a:srgbClr>
              </a:clrTo>
            </a:clrChange>
          </a:blip>
          <a:stretch>
            <a:fillRect/>
          </a:stretch>
        </p:blipFill>
        <p:spPr>
          <a:xfrm>
            <a:off x="3313067" y="3947227"/>
            <a:ext cx="2517866" cy="2517866"/>
          </a:xfrm>
          <a:prstGeom prst="rect">
            <a:avLst/>
          </a:prstGeom>
        </p:spPr>
      </p:pic>
    </p:spTree>
    <p:extLst>
      <p:ext uri="{BB962C8B-B14F-4D97-AF65-F5344CB8AC3E}">
        <p14:creationId xmlns:p14="http://schemas.microsoft.com/office/powerpoint/2010/main" val="19261237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9144000" cy="6858000"/>
          </a:xfrm>
          <a:prstGeom prst="rect">
            <a:avLst/>
          </a:prstGeom>
          <a:noFill/>
          <a:ln w="114300" cmpd="sng">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13" y="0"/>
            <a:ext cx="1931987" cy="78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sz="3600" dirty="0" smtClean="0">
                <a:solidFill>
                  <a:srgbClr val="0070C0"/>
                </a:solidFill>
              </a:rPr>
              <a:t>Tree species</a:t>
            </a:r>
            <a:endParaRPr lang="en-US" sz="3600" dirty="0">
              <a:solidFill>
                <a:srgbClr val="0070C0"/>
              </a:solidFill>
            </a:endParaRPr>
          </a:p>
        </p:txBody>
      </p:sp>
      <p:sp>
        <p:nvSpPr>
          <p:cNvPr id="3" name="Content Placeholder 2"/>
          <p:cNvSpPr>
            <a:spLocks noGrp="1"/>
          </p:cNvSpPr>
          <p:nvPr>
            <p:ph sz="half" idx="1"/>
          </p:nvPr>
        </p:nvSpPr>
        <p:spPr/>
        <p:txBody>
          <a:bodyPr>
            <a:normAutofit fontScale="85000" lnSpcReduction="20000"/>
          </a:bodyPr>
          <a:lstStyle/>
          <a:p>
            <a:r>
              <a:rPr lang="en-US" dirty="0" smtClean="0"/>
              <a:t>Site prep may be needed</a:t>
            </a:r>
          </a:p>
          <a:p>
            <a:r>
              <a:rPr lang="en-US" dirty="0" smtClean="0"/>
              <a:t>Select a variety of </a:t>
            </a:r>
            <a:r>
              <a:rPr lang="en-US" dirty="0" smtClean="0">
                <a:solidFill>
                  <a:srgbClr val="00B050"/>
                </a:solidFill>
              </a:rPr>
              <a:t>native</a:t>
            </a:r>
            <a:r>
              <a:rPr lang="en-US" dirty="0" smtClean="0"/>
              <a:t> trees and shrubs; some species that are associated with riparian zone include willows, silver maple, boxelder, river birch, pin oak, alders and silky dogwood </a:t>
            </a:r>
          </a:p>
          <a:p>
            <a:r>
              <a:rPr lang="en-US" dirty="0" smtClean="0"/>
              <a:t>Some more upland species may be planted as well</a:t>
            </a:r>
          </a:p>
          <a:p>
            <a:r>
              <a:rPr lang="en-US" dirty="0" smtClean="0"/>
              <a:t>Large trees in containers, bare root seedlings, and live stakes</a:t>
            </a:r>
            <a:endParaRPr lang="en-US" dirty="0"/>
          </a:p>
        </p:txBody>
      </p:sp>
      <p:pic>
        <p:nvPicPr>
          <p:cNvPr id="8" name="Content Placeholder 7"/>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648200" y="2727325"/>
            <a:ext cx="4038600" cy="2271712"/>
          </a:xfrm>
        </p:spPr>
      </p:pic>
    </p:spTree>
    <p:extLst>
      <p:ext uri="{BB962C8B-B14F-4D97-AF65-F5344CB8AC3E}">
        <p14:creationId xmlns:p14="http://schemas.microsoft.com/office/powerpoint/2010/main" val="6299841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9144000" cy="6858000"/>
          </a:xfrm>
          <a:prstGeom prst="rect">
            <a:avLst/>
          </a:prstGeom>
          <a:noFill/>
          <a:ln w="114300" cmpd="sng">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13" y="0"/>
            <a:ext cx="1931987" cy="78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sz="3600" dirty="0" smtClean="0">
                <a:solidFill>
                  <a:srgbClr val="0070C0"/>
                </a:solidFill>
              </a:rPr>
              <a:t>Other equipment</a:t>
            </a:r>
            <a:endParaRPr lang="en-US" sz="3600" dirty="0">
              <a:solidFill>
                <a:srgbClr val="0070C0"/>
              </a:solidFill>
            </a:endParaRPr>
          </a:p>
        </p:txBody>
      </p:sp>
      <p:sp>
        <p:nvSpPr>
          <p:cNvPr id="3" name="Content Placeholder 2"/>
          <p:cNvSpPr>
            <a:spLocks noGrp="1"/>
          </p:cNvSpPr>
          <p:nvPr>
            <p:ph sz="half" idx="1"/>
          </p:nvPr>
        </p:nvSpPr>
        <p:spPr/>
        <p:txBody>
          <a:bodyPr/>
          <a:lstStyle/>
          <a:p>
            <a:r>
              <a:rPr lang="en-US" dirty="0" smtClean="0"/>
              <a:t>Rent or borrow an auger for planting larger trees</a:t>
            </a:r>
          </a:p>
          <a:p>
            <a:r>
              <a:rPr lang="en-US" dirty="0" smtClean="0"/>
              <a:t>Shovels, gloves, clippers etc.</a:t>
            </a:r>
          </a:p>
          <a:p>
            <a:r>
              <a:rPr lang="en-US" dirty="0" smtClean="0"/>
              <a:t>Tree protection tubes and stakes or deer fencing</a:t>
            </a:r>
          </a:p>
          <a:p>
            <a:endParaRPr lang="en-US" dirty="0" smtClean="0"/>
          </a:p>
          <a:p>
            <a:endParaRPr lang="en-US" dirty="0"/>
          </a:p>
        </p:txBody>
      </p:sp>
      <p:pic>
        <p:nvPicPr>
          <p:cNvPr id="6" name="Content Placeholder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648200" y="2727852"/>
            <a:ext cx="4038600" cy="2270658"/>
          </a:xfrm>
        </p:spPr>
      </p:pic>
    </p:spTree>
    <p:extLst>
      <p:ext uri="{BB962C8B-B14F-4D97-AF65-F5344CB8AC3E}">
        <p14:creationId xmlns:p14="http://schemas.microsoft.com/office/powerpoint/2010/main" val="492785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9144000" cy="6858000"/>
          </a:xfrm>
          <a:prstGeom prst="rect">
            <a:avLst/>
          </a:prstGeom>
          <a:noFill/>
          <a:ln w="114300" cmpd="sng">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13" y="0"/>
            <a:ext cx="1931987" cy="78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sz="3600" dirty="0" smtClean="0">
                <a:solidFill>
                  <a:srgbClr val="0070C0"/>
                </a:solidFill>
              </a:rPr>
              <a:t>Recruiting Volunteers &amp; PR</a:t>
            </a:r>
            <a:endParaRPr lang="en-US" sz="3600" dirty="0">
              <a:solidFill>
                <a:srgbClr val="0070C0"/>
              </a:solidFill>
            </a:endParaRPr>
          </a:p>
        </p:txBody>
      </p:sp>
      <p:sp>
        <p:nvSpPr>
          <p:cNvPr id="3" name="Content Placeholder 2"/>
          <p:cNvSpPr>
            <a:spLocks noGrp="1"/>
          </p:cNvSpPr>
          <p:nvPr>
            <p:ph sz="half" idx="1"/>
          </p:nvPr>
        </p:nvSpPr>
        <p:spPr/>
        <p:txBody>
          <a:bodyPr>
            <a:normAutofit fontScale="92500" lnSpcReduction="20000"/>
          </a:bodyPr>
          <a:lstStyle/>
          <a:p>
            <a:r>
              <a:rPr lang="en-US" dirty="0" smtClean="0"/>
              <a:t>Identify groups to partner with including the Environmental Commission, DPW, Green Team, Scouts, schools</a:t>
            </a:r>
          </a:p>
          <a:p>
            <a:r>
              <a:rPr lang="en-US" dirty="0" smtClean="0"/>
              <a:t>Keep in mind parking and other access issues to the site ahead of time and give clear directions</a:t>
            </a:r>
          </a:p>
          <a:p>
            <a:r>
              <a:rPr lang="en-US" dirty="0" smtClean="0"/>
              <a:t>Prepare flyers and press releases, social media campaign </a:t>
            </a:r>
            <a:endParaRPr lang="en-US" dirty="0"/>
          </a:p>
        </p:txBody>
      </p:sp>
      <p:pic>
        <p:nvPicPr>
          <p:cNvPr id="10" name="Content Placeholder 9"/>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648200" y="2727325"/>
            <a:ext cx="4038600" cy="2271712"/>
          </a:xfrm>
        </p:spPr>
      </p:pic>
    </p:spTree>
    <p:extLst>
      <p:ext uri="{BB962C8B-B14F-4D97-AF65-F5344CB8AC3E}">
        <p14:creationId xmlns:p14="http://schemas.microsoft.com/office/powerpoint/2010/main" val="21907468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9144000" cy="6858000"/>
          </a:xfrm>
          <a:prstGeom prst="rect">
            <a:avLst/>
          </a:prstGeom>
          <a:noFill/>
          <a:ln w="114300" cmpd="sng">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13" y="0"/>
            <a:ext cx="1931987" cy="78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sz="3600" dirty="0" smtClean="0">
                <a:solidFill>
                  <a:srgbClr val="0070C0"/>
                </a:solidFill>
              </a:rPr>
              <a:t>Follow up and </a:t>
            </a:r>
            <a:r>
              <a:rPr lang="en-US" sz="3600" dirty="0" err="1" smtClean="0">
                <a:solidFill>
                  <a:srgbClr val="0070C0"/>
                </a:solidFill>
              </a:rPr>
              <a:t>longterm</a:t>
            </a:r>
            <a:r>
              <a:rPr lang="en-US" sz="3600" dirty="0" smtClean="0">
                <a:solidFill>
                  <a:srgbClr val="0070C0"/>
                </a:solidFill>
              </a:rPr>
              <a:t> care</a:t>
            </a:r>
            <a:endParaRPr lang="en-US" sz="3600" dirty="0">
              <a:solidFill>
                <a:srgbClr val="0070C0"/>
              </a:solidFill>
            </a:endParaRPr>
          </a:p>
        </p:txBody>
      </p:sp>
      <p:sp>
        <p:nvSpPr>
          <p:cNvPr id="3" name="Content Placeholder 2"/>
          <p:cNvSpPr>
            <a:spLocks noGrp="1"/>
          </p:cNvSpPr>
          <p:nvPr>
            <p:ph sz="half" idx="1"/>
          </p:nvPr>
        </p:nvSpPr>
        <p:spPr/>
        <p:txBody>
          <a:bodyPr/>
          <a:lstStyle/>
          <a:p>
            <a:r>
              <a:rPr lang="en-US" dirty="0" smtClean="0"/>
              <a:t>Continue to periodically visit the site to check if tree protection is intact and make repairs</a:t>
            </a:r>
          </a:p>
          <a:p>
            <a:r>
              <a:rPr lang="en-US" dirty="0" smtClean="0"/>
              <a:t>Annually replace lost trees (we see about 25% mortality)</a:t>
            </a:r>
          </a:p>
          <a:p>
            <a:r>
              <a:rPr lang="en-US" dirty="0" smtClean="0"/>
              <a:t>Remove invasive plants around tree plantings</a:t>
            </a:r>
            <a:endParaRPr lang="en-US" dirty="0"/>
          </a:p>
        </p:txBody>
      </p:sp>
      <p:pic>
        <p:nvPicPr>
          <p:cNvPr id="6" name="Content Placeholder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648200" y="2727325"/>
            <a:ext cx="4038600" cy="2271712"/>
          </a:xfrm>
        </p:spPr>
      </p:pic>
    </p:spTree>
    <p:extLst>
      <p:ext uri="{BB962C8B-B14F-4D97-AF65-F5344CB8AC3E}">
        <p14:creationId xmlns:p14="http://schemas.microsoft.com/office/powerpoint/2010/main" val="18642216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9144000" cy="6858000"/>
          </a:xfrm>
          <a:prstGeom prst="rect">
            <a:avLst/>
          </a:prstGeom>
          <a:noFill/>
          <a:ln w="114300" cmpd="sng">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13" y="0"/>
            <a:ext cx="1931987" cy="78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sz="3600" dirty="0" smtClean="0">
                <a:solidFill>
                  <a:srgbClr val="0070C0"/>
                </a:solidFill>
              </a:rPr>
              <a:t>Funding &amp; Partners</a:t>
            </a:r>
            <a:endParaRPr lang="en-US" sz="3600" dirty="0">
              <a:solidFill>
                <a:srgbClr val="0070C0"/>
              </a:solidFill>
            </a:endParaRPr>
          </a:p>
        </p:txBody>
      </p:sp>
      <p:sp>
        <p:nvSpPr>
          <p:cNvPr id="3" name="Content Placeholder 2"/>
          <p:cNvSpPr>
            <a:spLocks noGrp="1"/>
          </p:cNvSpPr>
          <p:nvPr>
            <p:ph sz="half" idx="1"/>
          </p:nvPr>
        </p:nvSpPr>
        <p:spPr/>
        <p:txBody>
          <a:bodyPr/>
          <a:lstStyle/>
          <a:p>
            <a:r>
              <a:rPr lang="en-US" dirty="0" smtClean="0"/>
              <a:t>Partners</a:t>
            </a:r>
          </a:p>
          <a:p>
            <a:pPr lvl="1"/>
            <a:r>
              <a:rPr lang="en-US" dirty="0" smtClean="0"/>
              <a:t>Decide who is the project lead</a:t>
            </a:r>
          </a:p>
          <a:p>
            <a:pPr lvl="1"/>
            <a:r>
              <a:rPr lang="en-US" dirty="0" smtClean="0"/>
              <a:t>Enlist one or two partners, preferably local</a:t>
            </a:r>
          </a:p>
          <a:p>
            <a:r>
              <a:rPr lang="en-US" dirty="0" smtClean="0"/>
              <a:t>Grants</a:t>
            </a:r>
          </a:p>
          <a:p>
            <a:pPr lvl="1"/>
            <a:r>
              <a:rPr lang="en-US" dirty="0" smtClean="0"/>
              <a:t>TNC Roots for Rivers</a:t>
            </a:r>
          </a:p>
          <a:p>
            <a:pPr lvl="1"/>
            <a:r>
              <a:rPr lang="en-US" dirty="0" smtClean="0"/>
              <a:t>NJ American Water</a:t>
            </a:r>
          </a:p>
          <a:p>
            <a:pPr lvl="1"/>
            <a:r>
              <a:rPr lang="en-US" dirty="0" smtClean="0"/>
              <a:t>Other</a:t>
            </a:r>
          </a:p>
        </p:txBody>
      </p:sp>
      <p:pic>
        <p:nvPicPr>
          <p:cNvPr id="6" name="Content Placeholder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648200" y="2727852"/>
            <a:ext cx="4038600" cy="2270658"/>
          </a:xfrm>
        </p:spPr>
      </p:pic>
    </p:spTree>
    <p:extLst>
      <p:ext uri="{BB962C8B-B14F-4D97-AF65-F5344CB8AC3E}">
        <p14:creationId xmlns:p14="http://schemas.microsoft.com/office/powerpoint/2010/main" val="25107306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9144000" cy="6858000"/>
          </a:xfrm>
          <a:prstGeom prst="rect">
            <a:avLst/>
          </a:prstGeom>
          <a:noFill/>
          <a:ln w="114300" cmpd="sng">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13" y="0"/>
            <a:ext cx="1931987" cy="78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sz="3600" dirty="0" smtClean="0">
                <a:solidFill>
                  <a:srgbClr val="0070C0"/>
                </a:solidFill>
              </a:rPr>
              <a:t>RHA’s Stream Buffer Gap ID Tool</a:t>
            </a:r>
            <a:endParaRPr lang="en-US" sz="3600" dirty="0">
              <a:solidFill>
                <a:srgbClr val="0070C0"/>
              </a:solidFill>
            </a:endParaRPr>
          </a:p>
        </p:txBody>
      </p:sp>
      <p:sp>
        <p:nvSpPr>
          <p:cNvPr id="3" name="Content Placeholder 2"/>
          <p:cNvSpPr>
            <a:spLocks noGrp="1"/>
          </p:cNvSpPr>
          <p:nvPr>
            <p:ph sz="half" idx="1"/>
          </p:nvPr>
        </p:nvSpPr>
        <p:spPr/>
        <p:txBody>
          <a:bodyPr/>
          <a:lstStyle/>
          <a:p>
            <a:endParaRPr lang="en-US" dirty="0" smtClean="0"/>
          </a:p>
        </p:txBody>
      </p:sp>
      <p:sp>
        <p:nvSpPr>
          <p:cNvPr id="7" name="Content Placeholder 6"/>
          <p:cNvSpPr>
            <a:spLocks noGrp="1"/>
          </p:cNvSpPr>
          <p:nvPr>
            <p:ph sz="half" idx="2"/>
          </p:nvPr>
        </p:nvSpPr>
        <p:spPr/>
        <p:txBody>
          <a:bodyPr/>
          <a:lstStyle/>
          <a:p>
            <a:endParaRPr lang="en-US"/>
          </a:p>
        </p:txBody>
      </p:sp>
    </p:spTree>
    <p:extLst>
      <p:ext uri="{BB962C8B-B14F-4D97-AF65-F5344CB8AC3E}">
        <p14:creationId xmlns:p14="http://schemas.microsoft.com/office/powerpoint/2010/main" val="40086621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4378" t="16120" r="14776" b="29751"/>
          <a:stretch/>
        </p:blipFill>
        <p:spPr>
          <a:xfrm>
            <a:off x="5943600" y="3733800"/>
            <a:ext cx="2493308" cy="1905000"/>
          </a:xfrm>
          <a:prstGeom prst="rect">
            <a:avLst/>
          </a:prstGeom>
        </p:spPr>
      </p:pic>
      <p:sp>
        <p:nvSpPr>
          <p:cNvPr id="4" name="Rectangle 3"/>
          <p:cNvSpPr/>
          <p:nvPr/>
        </p:nvSpPr>
        <p:spPr>
          <a:xfrm>
            <a:off x="1" y="0"/>
            <a:ext cx="9144000" cy="6858000"/>
          </a:xfrm>
          <a:prstGeom prst="rect">
            <a:avLst/>
          </a:prstGeom>
          <a:noFill/>
          <a:ln w="114300" cmpd="sng">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13" y="0"/>
            <a:ext cx="1931987" cy="78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2"/>
          <p:cNvSpPr txBox="1">
            <a:spLocks/>
          </p:cNvSpPr>
          <p:nvPr/>
        </p:nvSpPr>
        <p:spPr>
          <a:xfrm>
            <a:off x="457200" y="1417638"/>
            <a:ext cx="8229600" cy="4906962"/>
          </a:xfrm>
          <a:prstGeom prst="rect">
            <a:avLst/>
          </a:prstGeom>
        </p:spPr>
        <p:txBody>
          <a:bodyPr vert="horz">
            <a:normAutofit fontScale="92500"/>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lvl="0">
              <a:buClr>
                <a:srgbClr val="0BD0D9"/>
              </a:buClr>
              <a:defRPr/>
            </a:pPr>
            <a:r>
              <a:rPr lang="en-US" dirty="0">
                <a:solidFill>
                  <a:sysClr val="windowText" lastClr="000000"/>
                </a:solidFill>
                <a:latin typeface="Constantia"/>
              </a:rPr>
              <a:t>Raritan Headwaters can partner with your municipality to organize a </a:t>
            </a:r>
            <a:r>
              <a:rPr lang="en-US" dirty="0" smtClean="0">
                <a:solidFill>
                  <a:sysClr val="windowText" lastClr="000000"/>
                </a:solidFill>
                <a:latin typeface="Constantia"/>
              </a:rPr>
              <a:t>tree planting!</a:t>
            </a:r>
            <a:endParaRPr lang="en-US" dirty="0">
              <a:solidFill>
                <a:sysClr val="windowText" lastClr="000000"/>
              </a:solidFill>
              <a:latin typeface="Constantia"/>
            </a:endParaRPr>
          </a:p>
          <a:p>
            <a:pPr marL="0" marR="0" lvl="0" indent="0" algn="l" defTabSz="914400" rtl="0" eaLnBrk="1" fontAlgn="auto" latinLnBrk="0" hangingPunct="1">
              <a:lnSpc>
                <a:spcPct val="100000"/>
              </a:lnSpc>
              <a:spcBef>
                <a:spcPct val="20000"/>
              </a:spcBef>
              <a:spcAft>
                <a:spcPts val="0"/>
              </a:spcAft>
              <a:buClr>
                <a:srgbClr val="0BD0D9"/>
              </a:buClr>
              <a:buSzPct val="95000"/>
              <a:buNone/>
              <a:tabLst/>
              <a:defRPr/>
            </a:pPr>
            <a:endParaRPr lang="en-US" dirty="0">
              <a:solidFill>
                <a:sysClr val="windowText" lastClr="000000"/>
              </a:solidFill>
              <a:latin typeface="Constantia"/>
            </a:endParaRPr>
          </a:p>
          <a:p>
            <a:pPr marL="0" marR="0" lvl="0" indent="0" algn="l" defTabSz="914400" rtl="0" eaLnBrk="1" fontAlgn="auto" latinLnBrk="0" hangingPunct="1">
              <a:lnSpc>
                <a:spcPct val="100000"/>
              </a:lnSpc>
              <a:spcBef>
                <a:spcPct val="20000"/>
              </a:spcBef>
              <a:spcAft>
                <a:spcPts val="0"/>
              </a:spcAft>
              <a:buClr>
                <a:srgbClr val="0BD0D9"/>
              </a:buClr>
              <a:buSzPct val="95000"/>
              <a:buNone/>
              <a:tabLst/>
              <a:defRPr/>
            </a:pPr>
            <a:r>
              <a:rPr lang="en-US" noProof="0" dirty="0" smtClean="0">
                <a:solidFill>
                  <a:sysClr val="windowText" lastClr="000000"/>
                </a:solidFill>
                <a:latin typeface="Constantia"/>
              </a:rPr>
              <a:t>As follow up for today’s seminar, you will receive via email:</a:t>
            </a:r>
          </a:p>
          <a:p>
            <a:pPr marL="274320" marR="0" lvl="0" indent="-274320" algn="l" defTabSz="914400" rtl="0" eaLnBrk="1" fontAlgn="auto" latinLnBrk="0" hangingPunct="1">
              <a:lnSpc>
                <a:spcPct val="100000"/>
              </a:lnSpc>
              <a:spcBef>
                <a:spcPct val="20000"/>
              </a:spcBef>
              <a:spcAft>
                <a:spcPts val="0"/>
              </a:spcAft>
              <a:buClr>
                <a:srgbClr val="0BD0D9"/>
              </a:buClr>
              <a:buSzPct val="95000"/>
              <a:buFont typeface="Wingdings 2"/>
              <a:buChar char=""/>
              <a:tabLst/>
              <a:defRPr/>
            </a:pPr>
            <a:r>
              <a:rPr lang="en-US" noProof="0" dirty="0" smtClean="0">
                <a:solidFill>
                  <a:sysClr val="windowText" lastClr="000000"/>
                </a:solidFill>
                <a:latin typeface="Constantia"/>
              </a:rPr>
              <a:t>RHA’s Buffer Gap Id Tool – map of your town</a:t>
            </a:r>
          </a:p>
          <a:p>
            <a:pPr marL="274320" marR="0" lvl="0" indent="-274320" algn="l" defTabSz="914400" rtl="0" eaLnBrk="1" fontAlgn="auto" latinLnBrk="0" hangingPunct="1">
              <a:lnSpc>
                <a:spcPct val="100000"/>
              </a:lnSpc>
              <a:spcBef>
                <a:spcPct val="20000"/>
              </a:spcBef>
              <a:spcAft>
                <a:spcPts val="0"/>
              </a:spcAft>
              <a:buClr>
                <a:srgbClr val="0BD0D9"/>
              </a:buClr>
              <a:buSzPct val="95000"/>
              <a:buFont typeface="Wingdings 2"/>
              <a:buChar char=""/>
              <a:tabLst/>
              <a:defRPr/>
            </a:pPr>
            <a:r>
              <a:rPr lang="en-US" noProof="0" dirty="0" smtClean="0">
                <a:solidFill>
                  <a:sysClr val="windowText" lastClr="000000"/>
                </a:solidFill>
                <a:latin typeface="Constantia"/>
              </a:rPr>
              <a:t>NRCS </a:t>
            </a:r>
            <a:r>
              <a:rPr kumimoji="0" lang="en-US" sz="2600" b="0" i="0" u="none" strike="noStrike" kern="1200" cap="none" spc="0" normalizeH="0" baseline="0" noProof="0" dirty="0" smtClean="0">
                <a:ln>
                  <a:noFill/>
                </a:ln>
                <a:solidFill>
                  <a:sysClr val="windowText" lastClr="000000"/>
                </a:solidFill>
                <a:effectLst/>
                <a:uLnTx/>
                <a:uFillTx/>
                <a:latin typeface="Constantia"/>
                <a:ea typeface="+mn-ea"/>
                <a:cs typeface="+mn-cs"/>
              </a:rPr>
              <a:t>Riparian </a:t>
            </a:r>
            <a:r>
              <a:rPr kumimoji="0" lang="en-US" sz="2600" b="0" i="0" u="none" strike="noStrike" kern="1200" cap="none" spc="0" normalizeH="0" baseline="0" noProof="0" dirty="0" smtClean="0">
                <a:ln>
                  <a:noFill/>
                </a:ln>
                <a:solidFill>
                  <a:sysClr val="windowText" lastClr="000000"/>
                </a:solidFill>
                <a:effectLst/>
                <a:uLnTx/>
                <a:uFillTx/>
                <a:latin typeface="Constantia"/>
                <a:ea typeface="+mn-ea"/>
                <a:cs typeface="+mn-cs"/>
              </a:rPr>
              <a:t>Buffer </a:t>
            </a:r>
            <a:r>
              <a:rPr lang="en-US" dirty="0" smtClean="0">
                <a:solidFill>
                  <a:sysClr val="windowText" lastClr="000000"/>
                </a:solidFill>
                <a:latin typeface="Constantia"/>
              </a:rPr>
              <a:t>Guidelines</a:t>
            </a:r>
            <a:endParaRPr lang="en-US" dirty="0" smtClean="0">
              <a:solidFill>
                <a:sysClr val="windowText" lastClr="000000"/>
              </a:solidFill>
              <a:latin typeface="Constantia"/>
            </a:endParaRPr>
          </a:p>
          <a:p>
            <a:pPr marL="274320" marR="0" lvl="0" indent="-274320" algn="l" defTabSz="914400" rtl="0" eaLnBrk="1" fontAlgn="auto" latinLnBrk="0" hangingPunct="1">
              <a:lnSpc>
                <a:spcPct val="100000"/>
              </a:lnSpc>
              <a:spcBef>
                <a:spcPct val="20000"/>
              </a:spcBef>
              <a:spcAft>
                <a:spcPts val="0"/>
              </a:spcAft>
              <a:buClr>
                <a:srgbClr val="0BD0D9"/>
              </a:buClr>
              <a:buSzPct val="95000"/>
              <a:buFont typeface="Wingdings 2"/>
              <a:buChar char=""/>
              <a:tabLst/>
              <a:defRPr/>
            </a:pPr>
            <a:r>
              <a:rPr lang="en-US" dirty="0" smtClean="0">
                <a:solidFill>
                  <a:sysClr val="windowText" lastClr="000000"/>
                </a:solidFill>
                <a:latin typeface="Constantia"/>
              </a:rPr>
              <a:t>Sample tree order form</a:t>
            </a:r>
            <a:endParaRPr lang="en-US" dirty="0">
              <a:solidFill>
                <a:sysClr val="windowText" lastClr="000000"/>
              </a:solidFill>
              <a:latin typeface="Constantia"/>
            </a:endParaRPr>
          </a:p>
          <a:p>
            <a:pPr lvl="0">
              <a:buClr>
                <a:srgbClr val="0BD0D9"/>
              </a:buClr>
              <a:defRPr/>
            </a:pPr>
            <a:r>
              <a:rPr lang="en-US" dirty="0" smtClean="0">
                <a:solidFill>
                  <a:sysClr val="windowText" lastClr="000000"/>
                </a:solidFill>
                <a:latin typeface="Constantia"/>
              </a:rPr>
              <a:t>Sources of native trees and shrubs</a:t>
            </a:r>
          </a:p>
          <a:p>
            <a:pPr lvl="0">
              <a:buClr>
                <a:srgbClr val="0BD0D9"/>
              </a:buClr>
              <a:defRPr/>
            </a:pPr>
            <a:r>
              <a:rPr lang="en-US" dirty="0" smtClean="0">
                <a:solidFill>
                  <a:sysClr val="windowText" lastClr="000000"/>
                </a:solidFill>
                <a:latin typeface="Constantia"/>
              </a:rPr>
              <a:t>Sources for tree protection</a:t>
            </a:r>
            <a:endParaRPr lang="en-US" dirty="0" smtClean="0">
              <a:solidFill>
                <a:sysClr val="windowText" lastClr="000000"/>
              </a:solidFill>
              <a:latin typeface="Constantia"/>
            </a:endParaRPr>
          </a:p>
          <a:p>
            <a:pPr lvl="0">
              <a:buClr>
                <a:srgbClr val="0BD0D9"/>
              </a:buClr>
              <a:defRPr/>
            </a:pPr>
            <a:r>
              <a:rPr lang="en-US" dirty="0" smtClean="0">
                <a:solidFill>
                  <a:sysClr val="windowText" lastClr="000000"/>
                </a:solidFill>
                <a:latin typeface="Constantia"/>
              </a:rPr>
              <a:t>Sample flyer</a:t>
            </a:r>
          </a:p>
          <a:p>
            <a:pPr marL="274320" marR="0" lvl="0" indent="-274320" algn="l" defTabSz="914400" rtl="0" eaLnBrk="1" fontAlgn="auto" latinLnBrk="0" hangingPunct="1">
              <a:lnSpc>
                <a:spcPct val="100000"/>
              </a:lnSpc>
              <a:spcBef>
                <a:spcPct val="20000"/>
              </a:spcBef>
              <a:spcAft>
                <a:spcPts val="0"/>
              </a:spcAft>
              <a:buClr>
                <a:srgbClr val="0BD0D9"/>
              </a:buClr>
              <a:buSzPct val="95000"/>
              <a:buFont typeface="Wingdings 2"/>
              <a:buChar char=""/>
              <a:tabLst/>
              <a:defRPr/>
            </a:pPr>
            <a:r>
              <a:rPr kumimoji="0" lang="en-US" sz="2600" b="0" i="0" u="none" strike="noStrike" kern="1200" cap="none" spc="0" normalizeH="0" baseline="0" noProof="0" dirty="0" smtClean="0">
                <a:ln>
                  <a:noFill/>
                </a:ln>
                <a:solidFill>
                  <a:sysClr val="windowText" lastClr="000000"/>
                </a:solidFill>
                <a:effectLst/>
                <a:uLnTx/>
                <a:uFillTx/>
                <a:latin typeface="Constantia"/>
                <a:ea typeface="+mn-ea"/>
                <a:cs typeface="+mn-cs"/>
              </a:rPr>
              <a:t>Grants: TNC’s </a:t>
            </a:r>
            <a:r>
              <a:rPr kumimoji="0" lang="en-US" sz="2600" b="0" i="0" u="none" strike="noStrike" kern="1200" cap="none" spc="0" normalizeH="0" baseline="0" noProof="0" dirty="0" smtClean="0">
                <a:ln>
                  <a:noFill/>
                </a:ln>
                <a:solidFill>
                  <a:sysClr val="windowText" lastClr="000000"/>
                </a:solidFill>
                <a:effectLst/>
                <a:uLnTx/>
                <a:uFillTx/>
                <a:latin typeface="Constantia"/>
                <a:ea typeface="+mn-ea"/>
                <a:cs typeface="+mn-cs"/>
              </a:rPr>
              <a:t>Roots for </a:t>
            </a:r>
            <a:r>
              <a:rPr kumimoji="0" lang="en-US" sz="2600" b="0" i="0" u="none" strike="noStrike" kern="1200" cap="none" spc="0" normalizeH="0" baseline="0" noProof="0" dirty="0" smtClean="0">
                <a:ln>
                  <a:noFill/>
                </a:ln>
                <a:solidFill>
                  <a:sysClr val="windowText" lastClr="000000"/>
                </a:solidFill>
                <a:effectLst/>
                <a:uLnTx/>
                <a:uFillTx/>
                <a:latin typeface="Constantia"/>
                <a:ea typeface="+mn-ea"/>
                <a:cs typeface="+mn-cs"/>
              </a:rPr>
              <a:t>Rivers,</a:t>
            </a:r>
            <a:r>
              <a:rPr kumimoji="0" lang="en-US" sz="2600" b="0" i="0" u="none" strike="noStrike" kern="1200" cap="none" spc="0" normalizeH="0" noProof="0" dirty="0" smtClean="0">
                <a:ln>
                  <a:noFill/>
                </a:ln>
                <a:solidFill>
                  <a:sysClr val="windowText" lastClr="000000"/>
                </a:solidFill>
                <a:effectLst/>
                <a:uLnTx/>
                <a:uFillTx/>
                <a:latin typeface="Constantia"/>
                <a:ea typeface="+mn-ea"/>
                <a:cs typeface="+mn-cs"/>
              </a:rPr>
              <a:t> NJ American Water</a:t>
            </a:r>
          </a:p>
          <a:p>
            <a:pPr marL="0" marR="0" lvl="0" indent="0" algn="l" defTabSz="914400" rtl="0" eaLnBrk="1" fontAlgn="auto" latinLnBrk="0" hangingPunct="1">
              <a:lnSpc>
                <a:spcPct val="100000"/>
              </a:lnSpc>
              <a:spcBef>
                <a:spcPct val="20000"/>
              </a:spcBef>
              <a:spcAft>
                <a:spcPts val="0"/>
              </a:spcAft>
              <a:buClr>
                <a:srgbClr val="0BD0D9"/>
              </a:buClr>
              <a:buSzPct val="95000"/>
              <a:buNone/>
              <a:tabLst/>
              <a:defRPr/>
            </a:pPr>
            <a:endParaRPr kumimoji="0" lang="en-US" sz="2600" b="0" i="0" u="none" strike="noStrike" kern="1200" cap="none" spc="0" normalizeH="0" baseline="0" noProof="0" dirty="0" smtClean="0">
              <a:ln>
                <a:noFill/>
              </a:ln>
              <a:solidFill>
                <a:sysClr val="windowText" lastClr="000000"/>
              </a:solidFill>
              <a:effectLst/>
              <a:uLnTx/>
              <a:uFillTx/>
              <a:latin typeface="Constantia"/>
              <a:ea typeface="+mn-ea"/>
              <a:cs typeface="+mn-cs"/>
            </a:endParaRPr>
          </a:p>
        </p:txBody>
      </p:sp>
      <p:sp>
        <p:nvSpPr>
          <p:cNvPr id="2" name="Title 1"/>
          <p:cNvSpPr>
            <a:spLocks noGrp="1"/>
          </p:cNvSpPr>
          <p:nvPr>
            <p:ph type="title"/>
          </p:nvPr>
        </p:nvSpPr>
        <p:spPr/>
        <p:txBody>
          <a:bodyPr>
            <a:normAutofit/>
          </a:bodyPr>
          <a:lstStyle/>
          <a:p>
            <a:r>
              <a:rPr lang="en-US" sz="5000" dirty="0" smtClean="0">
                <a:solidFill>
                  <a:srgbClr val="0070C0"/>
                </a:solidFill>
              </a:rPr>
              <a:t>Next Steps</a:t>
            </a:r>
            <a:endParaRPr lang="en-US" sz="5000" dirty="0">
              <a:solidFill>
                <a:srgbClr val="0070C0"/>
              </a:solidFill>
            </a:endParaRPr>
          </a:p>
        </p:txBody>
      </p:sp>
    </p:spTree>
    <p:extLst>
      <p:ext uri="{BB962C8B-B14F-4D97-AF65-F5344CB8AC3E}">
        <p14:creationId xmlns:p14="http://schemas.microsoft.com/office/powerpoint/2010/main" val="28762851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9144000" cy="6858000"/>
          </a:xfrm>
          <a:prstGeom prst="rect">
            <a:avLst/>
          </a:prstGeom>
          <a:noFill/>
          <a:ln w="114300" cmpd="sng">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9612" y="6072187"/>
            <a:ext cx="1931987" cy="78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descr="C:\Users\agorczyca\Documents\Stream Monitoring\2017\SOW\tree planting\Andrew Goode at tree planti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629" y="673100"/>
            <a:ext cx="3103971" cy="55118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3715" y="2641600"/>
            <a:ext cx="5457885" cy="307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533715" y="990600"/>
            <a:ext cx="5507884" cy="1143000"/>
          </a:xfrm>
        </p:spPr>
        <p:txBody>
          <a:bodyPr>
            <a:normAutofit fontScale="90000"/>
          </a:bodyPr>
          <a:lstStyle/>
          <a:p>
            <a:r>
              <a:rPr lang="en-US" sz="5000" dirty="0" smtClean="0">
                <a:solidFill>
                  <a:srgbClr val="0070C0"/>
                </a:solidFill>
              </a:rPr>
              <a:t>LET’S PLANT TREES</a:t>
            </a:r>
            <a:r>
              <a:rPr lang="en-US" sz="5000" dirty="0" smtClean="0">
                <a:solidFill>
                  <a:srgbClr val="0070C0"/>
                </a:solidFill>
              </a:rPr>
              <a:t>!!!</a:t>
            </a:r>
            <a:endParaRPr lang="en-US" sz="5000" dirty="0">
              <a:solidFill>
                <a:srgbClr val="0070C0"/>
              </a:solidFill>
            </a:endParaRPr>
          </a:p>
        </p:txBody>
      </p:sp>
    </p:spTree>
    <p:extLst>
      <p:ext uri="{BB962C8B-B14F-4D97-AF65-F5344CB8AC3E}">
        <p14:creationId xmlns:p14="http://schemas.microsoft.com/office/powerpoint/2010/main" val="21249219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9144000" cy="6858000"/>
          </a:xfrm>
          <a:prstGeom prst="rect">
            <a:avLst/>
          </a:prstGeom>
          <a:noFill/>
          <a:ln w="114300" cmpd="sng">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9612" y="6072187"/>
            <a:ext cx="1931987" cy="78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fontScale="90000"/>
          </a:bodyPr>
          <a:lstStyle/>
          <a:p>
            <a:r>
              <a:rPr lang="en-US" dirty="0">
                <a:solidFill>
                  <a:srgbClr val="0070C0"/>
                </a:solidFill>
              </a:rPr>
              <a:t>Volunteer Stream Monitoring Program</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7457" y="1627188"/>
            <a:ext cx="6669087" cy="4468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27288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11" descr="dragonfly"/>
          <p:cNvPicPr>
            <a:picLocks noChangeAspect="1" noChangeArrowheads="1"/>
          </p:cNvPicPr>
          <p:nvPr/>
        </p:nvPicPr>
        <p:blipFill>
          <a:blip r:embed="rId3" cstate="print">
            <a:extLst>
              <a:ext uri="{28A0092B-C50C-407E-A947-70E740481C1C}">
                <a14:useLocalDpi xmlns:a14="http://schemas.microsoft.com/office/drawing/2010/main" val="0"/>
              </a:ext>
            </a:extLst>
          </a:blip>
          <a:srcRect r="52312" b="31740"/>
          <a:stretch>
            <a:fillRect/>
          </a:stretch>
        </p:blipFill>
        <p:spPr bwMode="auto">
          <a:xfrm>
            <a:off x="275922" y="2864594"/>
            <a:ext cx="991575" cy="1064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2" descr="net spinning caddisfly"/>
          <p:cNvPicPr>
            <a:picLocks noChangeAspect="1" noChangeArrowheads="1"/>
          </p:cNvPicPr>
          <p:nvPr/>
        </p:nvPicPr>
        <p:blipFill>
          <a:blip r:embed="rId4" cstate="print">
            <a:extLst>
              <a:ext uri="{28A0092B-C50C-407E-A947-70E740481C1C}">
                <a14:useLocalDpi xmlns:a14="http://schemas.microsoft.com/office/drawing/2010/main" val="0"/>
              </a:ext>
            </a:extLst>
          </a:blip>
          <a:srcRect r="39870" b="40741"/>
          <a:stretch>
            <a:fillRect/>
          </a:stretch>
        </p:blipFill>
        <p:spPr bwMode="auto">
          <a:xfrm>
            <a:off x="6057448" y="1602211"/>
            <a:ext cx="1196923" cy="884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p:cNvPicPr>
            <a:picLocks noChangeAspect="1" noChangeArrowheads="1"/>
          </p:cNvPicPr>
          <p:nvPr/>
        </p:nvPicPr>
        <p:blipFill>
          <a:blip r:embed="rId5">
            <a:extLst>
              <a:ext uri="{28A0092B-C50C-407E-A947-70E740481C1C}">
                <a14:useLocalDpi xmlns:a14="http://schemas.microsoft.com/office/drawing/2010/main" val="0"/>
              </a:ext>
            </a:extLst>
          </a:blip>
          <a:srcRect r="1894"/>
          <a:stretch>
            <a:fillRect/>
          </a:stretch>
        </p:blipFill>
        <p:spPr bwMode="auto">
          <a:xfrm>
            <a:off x="3100867" y="3785262"/>
            <a:ext cx="1313044" cy="789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3"/>
          <p:cNvPicPr>
            <a:picLocks noChangeAspect="1" noChangeArrowheads="1"/>
          </p:cNvPicPr>
          <p:nvPr/>
        </p:nvPicPr>
        <p:blipFill>
          <a:blip r:embed="rId6">
            <a:extLst>
              <a:ext uri="{28A0092B-C50C-407E-A947-70E740481C1C}">
                <a14:useLocalDpi xmlns:a14="http://schemas.microsoft.com/office/drawing/2010/main" val="0"/>
              </a:ext>
            </a:extLst>
          </a:blip>
          <a:srcRect t="1370"/>
          <a:stretch>
            <a:fillRect/>
          </a:stretch>
        </p:blipFill>
        <p:spPr bwMode="auto">
          <a:xfrm>
            <a:off x="3237856" y="1852591"/>
            <a:ext cx="1257947" cy="1396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4"/>
          <p:cNvPicPr>
            <a:picLocks noChangeAspect="1" noChangeArrowheads="1"/>
          </p:cNvPicPr>
          <p:nvPr/>
        </p:nvPicPr>
        <p:blipFill>
          <a:blip r:embed="rId7">
            <a:extLst>
              <a:ext uri="{28A0092B-C50C-407E-A947-70E740481C1C}">
                <a14:useLocalDpi xmlns:a14="http://schemas.microsoft.com/office/drawing/2010/main" val="0"/>
              </a:ext>
            </a:extLst>
          </a:blip>
          <a:srcRect r="9053"/>
          <a:stretch>
            <a:fillRect/>
          </a:stretch>
        </p:blipFill>
        <p:spPr bwMode="auto">
          <a:xfrm>
            <a:off x="2514600" y="1515833"/>
            <a:ext cx="340152" cy="1567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69637" y="1340792"/>
            <a:ext cx="855379" cy="1081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6"/>
          <p:cNvPicPr>
            <a:picLocks noChangeAspect="1" noChangeArrowheads="1"/>
          </p:cNvPicPr>
          <p:nvPr/>
        </p:nvPicPr>
        <p:blipFill>
          <a:blip r:embed="rId9" cstate="print">
            <a:extLst>
              <a:ext uri="{28A0092B-C50C-407E-A947-70E740481C1C}">
                <a14:useLocalDpi xmlns:a14="http://schemas.microsoft.com/office/drawing/2010/main" val="0"/>
              </a:ext>
            </a:extLst>
          </a:blip>
          <a:srcRect r="4536"/>
          <a:stretch>
            <a:fillRect/>
          </a:stretch>
        </p:blipFill>
        <p:spPr bwMode="auto">
          <a:xfrm>
            <a:off x="6919463" y="3928724"/>
            <a:ext cx="845015" cy="670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1416637" y="3902036"/>
            <a:ext cx="1402763" cy="362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flipH="1">
            <a:off x="5504694" y="5016055"/>
            <a:ext cx="1105511" cy="75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2"/>
          <p:cNvPicPr>
            <a:picLocks noChangeAspect="1" noChangeArrowheads="1"/>
          </p:cNvPicPr>
          <p:nvPr/>
        </p:nvPicPr>
        <p:blipFill>
          <a:blip r:embed="rId12" cstate="print">
            <a:extLst>
              <a:ext uri="{28A0092B-C50C-407E-A947-70E740481C1C}">
                <a14:useLocalDpi xmlns:a14="http://schemas.microsoft.com/office/drawing/2010/main" val="0"/>
              </a:ext>
            </a:extLst>
          </a:blip>
          <a:srcRect r="5263"/>
          <a:stretch>
            <a:fillRect/>
          </a:stretch>
        </p:blipFill>
        <p:spPr bwMode="auto">
          <a:xfrm flipH="1">
            <a:off x="2353015" y="4989131"/>
            <a:ext cx="932775" cy="697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5"/>
          <p:cNvPicPr>
            <a:picLocks noChangeAspect="1" noChangeArrowheads="1"/>
          </p:cNvPicPr>
          <p:nvPr/>
        </p:nvPicPr>
        <p:blipFill>
          <a:blip r:embed="rId13">
            <a:extLst>
              <a:ext uri="{28A0092B-C50C-407E-A947-70E740481C1C}">
                <a14:useLocalDpi xmlns:a14="http://schemas.microsoft.com/office/drawing/2010/main" val="0"/>
              </a:ext>
            </a:extLst>
          </a:blip>
          <a:srcRect r="8513"/>
          <a:stretch>
            <a:fillRect/>
          </a:stretch>
        </p:blipFill>
        <p:spPr bwMode="auto">
          <a:xfrm flipH="1">
            <a:off x="8206417" y="3121675"/>
            <a:ext cx="632785" cy="1675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3"/>
          <p:cNvPicPr>
            <a:picLocks noChangeAspect="1" noChangeArrowheads="1"/>
          </p:cNvPicPr>
          <p:nvPr/>
        </p:nvPicPr>
        <p:blipFill>
          <a:blip r:embed="rId14">
            <a:extLst>
              <a:ext uri="{28A0092B-C50C-407E-A947-70E740481C1C}">
                <a14:useLocalDpi xmlns:a14="http://schemas.microsoft.com/office/drawing/2010/main" val="0"/>
              </a:ext>
            </a:extLst>
          </a:blip>
          <a:srcRect r="10835"/>
          <a:stretch>
            <a:fillRect/>
          </a:stretch>
        </p:blipFill>
        <p:spPr bwMode="auto">
          <a:xfrm flipH="1">
            <a:off x="4852892" y="2943650"/>
            <a:ext cx="357707" cy="1347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4"/>
          <p:cNvPicPr>
            <a:picLocks noChangeAspect="1" noChangeArrowheads="1"/>
          </p:cNvPicPr>
          <p:nvPr/>
        </p:nvPicPr>
        <p:blipFill>
          <a:blip r:embed="rId15">
            <a:extLst>
              <a:ext uri="{28A0092B-C50C-407E-A947-70E740481C1C}">
                <a14:useLocalDpi xmlns:a14="http://schemas.microsoft.com/office/drawing/2010/main" val="0"/>
              </a:ext>
            </a:extLst>
          </a:blip>
          <a:srcRect r="7692"/>
          <a:stretch>
            <a:fillRect/>
          </a:stretch>
        </p:blipFill>
        <p:spPr bwMode="auto">
          <a:xfrm flipH="1">
            <a:off x="995401" y="1436181"/>
            <a:ext cx="544187" cy="1320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6"/>
          <p:cNvPicPr>
            <a:picLocks noChangeAspect="1" noChangeArrowheads="1"/>
          </p:cNvPicPr>
          <p:nvPr/>
        </p:nvPicPr>
        <p:blipFill>
          <a:blip r:embed="rId16">
            <a:extLst>
              <a:ext uri="{28A0092B-C50C-407E-A947-70E740481C1C}">
                <a14:useLocalDpi xmlns:a14="http://schemas.microsoft.com/office/drawing/2010/main" val="0"/>
              </a:ext>
            </a:extLst>
          </a:blip>
          <a:srcRect r="6300"/>
          <a:stretch>
            <a:fillRect/>
          </a:stretch>
        </p:blipFill>
        <p:spPr bwMode="auto">
          <a:xfrm flipH="1">
            <a:off x="356376" y="4394206"/>
            <a:ext cx="671511" cy="1243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752603" y="2604617"/>
            <a:ext cx="738039" cy="1076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p:cNvPicPr>
            <a:picLocks noChangeAspect="1" noChangeArrowheads="1"/>
          </p:cNvPicPr>
          <p:nvPr/>
        </p:nvPicPr>
        <p:blipFill>
          <a:blip r:embed="rId18" cstate="print">
            <a:extLst>
              <a:ext uri="{28A0092B-C50C-407E-A947-70E740481C1C}">
                <a14:useLocalDpi xmlns:a14="http://schemas.microsoft.com/office/drawing/2010/main" val="0"/>
              </a:ext>
            </a:extLst>
          </a:blip>
          <a:srcRect r="2237"/>
          <a:stretch>
            <a:fillRect/>
          </a:stretch>
        </p:blipFill>
        <p:spPr bwMode="auto">
          <a:xfrm>
            <a:off x="7236904" y="2538648"/>
            <a:ext cx="740281" cy="104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stonefly"/>
          <p:cNvPicPr>
            <a:picLocks noChangeAspect="1" noChangeArrowheads="1"/>
          </p:cNvPicPr>
          <p:nvPr/>
        </p:nvPicPr>
        <p:blipFill>
          <a:blip r:embed="rId19">
            <a:extLst>
              <a:ext uri="{28A0092B-C50C-407E-A947-70E740481C1C}">
                <a14:useLocalDpi xmlns:a14="http://schemas.microsoft.com/office/drawing/2010/main" val="0"/>
              </a:ext>
            </a:extLst>
          </a:blip>
          <a:srcRect r="51852" b="16049"/>
          <a:stretch>
            <a:fillRect/>
          </a:stretch>
        </p:blipFill>
        <p:spPr bwMode="auto">
          <a:xfrm>
            <a:off x="3974613" y="4655888"/>
            <a:ext cx="1042376" cy="136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noChangeArrowheads="1"/>
          </p:cNvPicPr>
          <p:nvPr/>
        </p:nvPicPr>
        <p:blipFill>
          <a:blip r:embed="rId20">
            <a:extLst>
              <a:ext uri="{28A0092B-C50C-407E-A947-70E740481C1C}">
                <a14:useLocalDpi xmlns:a14="http://schemas.microsoft.com/office/drawing/2010/main" val="0"/>
              </a:ext>
            </a:extLst>
          </a:blip>
          <a:srcRect r="3181"/>
          <a:stretch>
            <a:fillRect/>
          </a:stretch>
        </p:blipFill>
        <p:spPr bwMode="auto">
          <a:xfrm>
            <a:off x="4495804" y="2236555"/>
            <a:ext cx="1435697" cy="604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noChangeArrowheads="1"/>
          </p:cNvPicPr>
          <p:nvPr/>
        </p:nvPicPr>
        <p:blipFill>
          <a:blip r:embed="rId21">
            <a:extLst>
              <a:ext uri="{28A0092B-C50C-407E-A947-70E740481C1C}">
                <a14:useLocalDpi xmlns:a14="http://schemas.microsoft.com/office/drawing/2010/main" val="0"/>
              </a:ext>
            </a:extLst>
          </a:blip>
          <a:srcRect r="4570"/>
          <a:stretch>
            <a:fillRect/>
          </a:stretch>
        </p:blipFill>
        <p:spPr bwMode="auto">
          <a:xfrm>
            <a:off x="5871466" y="3143005"/>
            <a:ext cx="729812" cy="969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mayfly"/>
          <p:cNvPicPr>
            <a:picLocks noChangeAspect="1" noChangeArrowheads="1"/>
          </p:cNvPicPr>
          <p:nvPr/>
        </p:nvPicPr>
        <p:blipFill>
          <a:blip r:embed="rId22" cstate="print">
            <a:extLst>
              <a:ext uri="{28A0092B-C50C-407E-A947-70E740481C1C}">
                <a14:useLocalDpi xmlns:a14="http://schemas.microsoft.com/office/drawing/2010/main" val="0"/>
              </a:ext>
            </a:extLst>
          </a:blip>
          <a:srcRect r="57803" b="11504"/>
          <a:stretch>
            <a:fillRect/>
          </a:stretch>
        </p:blipFill>
        <p:spPr bwMode="auto">
          <a:xfrm>
            <a:off x="7086603" y="4696196"/>
            <a:ext cx="890581" cy="1399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337897" y="4394206"/>
            <a:ext cx="630360" cy="1610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p:cNvSpPr/>
          <p:nvPr/>
        </p:nvSpPr>
        <p:spPr>
          <a:xfrm>
            <a:off x="1" y="0"/>
            <a:ext cx="9144000" cy="6858000"/>
          </a:xfrm>
          <a:prstGeom prst="rect">
            <a:avLst/>
          </a:prstGeom>
          <a:noFill/>
          <a:ln w="114300" cap="flat" cmpd="sng" algn="ctr">
            <a:solidFill>
              <a:srgbClr val="0070C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pic>
        <p:nvPicPr>
          <p:cNvPr id="26" name="Picture 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109612" y="6072187"/>
            <a:ext cx="1931987" cy="78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itle 27"/>
          <p:cNvSpPr>
            <a:spLocks noGrp="1"/>
          </p:cNvSpPr>
          <p:nvPr>
            <p:ph type="title"/>
          </p:nvPr>
        </p:nvSpPr>
        <p:spPr>
          <a:xfrm>
            <a:off x="457200" y="228600"/>
            <a:ext cx="8229600" cy="1143000"/>
          </a:xfrm>
        </p:spPr>
        <p:txBody>
          <a:bodyPr/>
          <a:lstStyle/>
          <a:p>
            <a:pPr algn="ctr"/>
            <a:r>
              <a:rPr lang="en-US" dirty="0" smtClean="0">
                <a:solidFill>
                  <a:srgbClr val="0070C0"/>
                </a:solidFill>
              </a:rPr>
              <a:t>Benthic Macroinvertebrates</a:t>
            </a:r>
            <a:endParaRPr lang="en-US" dirty="0">
              <a:solidFill>
                <a:srgbClr val="0070C0"/>
              </a:solidFill>
            </a:endParaRPr>
          </a:p>
        </p:txBody>
      </p:sp>
    </p:spTree>
    <p:extLst>
      <p:ext uri="{BB962C8B-B14F-4D97-AF65-F5344CB8AC3E}">
        <p14:creationId xmlns:p14="http://schemas.microsoft.com/office/powerpoint/2010/main" val="1618031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9"/>
                                        </p:tgtEl>
                                      </p:cBhvr>
                                      <p:by x="150000" y="150000"/>
                                    </p:animScale>
                                  </p:childTnLst>
                                </p:cTn>
                              </p:par>
                              <p:par>
                                <p:cTn id="7" presetID="6" presetClass="emph" presetSubtype="0" fill="hold" nodeType="withEffect">
                                  <p:stCondLst>
                                    <p:cond delay="0"/>
                                  </p:stCondLst>
                                  <p:childTnLst>
                                    <p:animScale>
                                      <p:cBhvr>
                                        <p:cTn id="8" dur="2000" fill="hold"/>
                                        <p:tgtEl>
                                          <p:spTgt spid="5"/>
                                        </p:tgtEl>
                                      </p:cBhvr>
                                      <p:by x="150000" y="150000"/>
                                    </p:animScale>
                                  </p:childTnLst>
                                </p:cTn>
                              </p:par>
                              <p:par>
                                <p:cTn id="9" presetID="6" presetClass="emph" presetSubtype="0" fill="hold" nodeType="withEffect">
                                  <p:stCondLst>
                                    <p:cond delay="0"/>
                                  </p:stCondLst>
                                  <p:childTnLst>
                                    <p:animScale>
                                      <p:cBhvr>
                                        <p:cTn id="10" dur="2000" fill="hold"/>
                                        <p:tgtEl>
                                          <p:spTgt spid="8"/>
                                        </p:tgtEl>
                                      </p:cBhvr>
                                      <p:by x="150000" y="150000"/>
                                    </p:animScale>
                                  </p:childTnLst>
                                </p:cTn>
                              </p:par>
                              <p:par>
                                <p:cTn id="11" presetID="6" presetClass="emph" presetSubtype="0" fill="hold" nodeType="withEffect">
                                  <p:stCondLst>
                                    <p:cond delay="0"/>
                                  </p:stCondLst>
                                  <p:childTnLst>
                                    <p:animScale>
                                      <p:cBhvr>
                                        <p:cTn id="12" dur="2000" fill="hold"/>
                                        <p:tgtEl>
                                          <p:spTgt spid="4"/>
                                        </p:tgtEl>
                                      </p:cBhvr>
                                      <p:by x="150000" y="150000"/>
                                    </p:animScale>
                                  </p:childTnLst>
                                </p:cTn>
                              </p:par>
                              <p:par>
                                <p:cTn id="13" presetID="6" presetClass="emph" presetSubtype="0" fill="hold" nodeType="withEffect">
                                  <p:stCondLst>
                                    <p:cond delay="0"/>
                                  </p:stCondLst>
                                  <p:childTnLst>
                                    <p:animScale>
                                      <p:cBhvr>
                                        <p:cTn id="14" dur="2000" fill="hold"/>
                                        <p:tgtEl>
                                          <p:spTgt spid="7"/>
                                        </p:tgtEl>
                                      </p:cBhvr>
                                      <p:by x="150000" y="150000"/>
                                    </p:animScale>
                                  </p:childTnLst>
                                </p:cTn>
                              </p:par>
                              <p:par>
                                <p:cTn id="15" presetID="6" presetClass="emph" presetSubtype="0" fill="hold" nodeType="withEffect">
                                  <p:stCondLst>
                                    <p:cond delay="0"/>
                                  </p:stCondLst>
                                  <p:childTnLst>
                                    <p:animScale>
                                      <p:cBhvr>
                                        <p:cTn id="16" dur="2000" fill="hold"/>
                                        <p:tgtEl>
                                          <p:spTgt spid="6"/>
                                        </p:tgtEl>
                                      </p:cBhvr>
                                      <p:by x="150000" y="150000"/>
                                    </p:animScale>
                                  </p:childTnLst>
                                </p:cTn>
                              </p:par>
                              <p:par>
                                <p:cTn id="17" presetID="6" presetClass="emph" presetSubtype="0" fill="hold" nodeType="withEffect">
                                  <p:stCondLst>
                                    <p:cond delay="0"/>
                                  </p:stCondLst>
                                  <p:childTnLst>
                                    <p:animScale>
                                      <p:cBhvr>
                                        <p:cTn id="18" dur="2000" fill="hold"/>
                                        <p:tgtEl>
                                          <p:spTgt spid="3"/>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3"/>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9"/>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5"/>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8"/>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4"/>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7"/>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6" presetClass="emph" presetSubtype="0" fill="hold" nodeType="clickEffect">
                                  <p:stCondLst>
                                    <p:cond delay="0"/>
                                  </p:stCondLst>
                                  <p:childTnLst>
                                    <p:animScale>
                                      <p:cBhvr>
                                        <p:cTn id="38" dur="2000" fill="hold"/>
                                        <p:tgtEl>
                                          <p:spTgt spid="11"/>
                                        </p:tgtEl>
                                      </p:cBhvr>
                                      <p:by x="150000" y="150000"/>
                                    </p:animScale>
                                  </p:childTnLst>
                                </p:cTn>
                              </p:par>
                              <p:par>
                                <p:cTn id="39" presetID="6" presetClass="emph" presetSubtype="0" fill="hold" nodeType="withEffect">
                                  <p:stCondLst>
                                    <p:cond delay="0"/>
                                  </p:stCondLst>
                                  <p:childTnLst>
                                    <p:animScale>
                                      <p:cBhvr>
                                        <p:cTn id="40" dur="2000" fill="hold"/>
                                        <p:tgtEl>
                                          <p:spTgt spid="13"/>
                                        </p:tgtEl>
                                      </p:cBhvr>
                                      <p:by x="150000" y="150000"/>
                                    </p:animScale>
                                  </p:childTnLst>
                                </p:cTn>
                              </p:par>
                              <p:par>
                                <p:cTn id="41" presetID="6" presetClass="emph" presetSubtype="0" fill="hold" nodeType="withEffect">
                                  <p:stCondLst>
                                    <p:cond delay="0"/>
                                  </p:stCondLst>
                                  <p:childTnLst>
                                    <p:animScale>
                                      <p:cBhvr>
                                        <p:cTn id="42" dur="2000" fill="hold"/>
                                        <p:tgtEl>
                                          <p:spTgt spid="14"/>
                                        </p:tgtEl>
                                      </p:cBhvr>
                                      <p:by x="150000" y="150000"/>
                                    </p:animScale>
                                  </p:childTnLst>
                                </p:cTn>
                              </p:par>
                              <p:par>
                                <p:cTn id="43" presetID="6" presetClass="emph" presetSubtype="0" fill="hold" nodeType="withEffect">
                                  <p:stCondLst>
                                    <p:cond delay="0"/>
                                  </p:stCondLst>
                                  <p:childTnLst>
                                    <p:animScale>
                                      <p:cBhvr>
                                        <p:cTn id="44" dur="2000" fill="hold"/>
                                        <p:tgtEl>
                                          <p:spTgt spid="15"/>
                                        </p:tgtEl>
                                      </p:cBhvr>
                                      <p:by x="150000" y="150000"/>
                                    </p:animScale>
                                  </p:childTnLst>
                                </p:cTn>
                              </p:par>
                              <p:par>
                                <p:cTn id="45" presetID="6" presetClass="emph" presetSubtype="0" fill="hold" nodeType="withEffect">
                                  <p:stCondLst>
                                    <p:cond delay="0"/>
                                  </p:stCondLst>
                                  <p:childTnLst>
                                    <p:animScale>
                                      <p:cBhvr>
                                        <p:cTn id="46" dur="2000" fill="hold"/>
                                        <p:tgtEl>
                                          <p:spTgt spid="10"/>
                                        </p:tgtEl>
                                      </p:cBhvr>
                                      <p:by x="150000" y="150000"/>
                                    </p:animScale>
                                  </p:childTnLst>
                                </p:cTn>
                              </p:par>
                              <p:par>
                                <p:cTn id="47" presetID="6" presetClass="emph" presetSubtype="0" fill="hold" nodeType="withEffect">
                                  <p:stCondLst>
                                    <p:cond delay="0"/>
                                  </p:stCondLst>
                                  <p:childTnLst>
                                    <p:animScale>
                                      <p:cBhvr>
                                        <p:cTn id="48" dur="2000" fill="hold"/>
                                        <p:tgtEl>
                                          <p:spTgt spid="12"/>
                                        </p:tgtEl>
                                      </p:cBhvr>
                                      <p:by x="150000" y="150000"/>
                                    </p:animScale>
                                  </p:childTnLst>
                                </p:cTn>
                              </p:par>
                              <p:par>
                                <p:cTn id="49" presetID="6" presetClass="emph" presetSubtype="0" fill="hold" nodeType="withEffect">
                                  <p:stCondLst>
                                    <p:cond delay="0"/>
                                  </p:stCondLst>
                                  <p:childTnLst>
                                    <p:animScale>
                                      <p:cBhvr>
                                        <p:cTn id="50" dur="2000" fill="hold"/>
                                        <p:tgtEl>
                                          <p:spTgt spid="16"/>
                                        </p:tgtEl>
                                      </p:cBhvr>
                                      <p:by x="150000" y="150000"/>
                                    </p:animScale>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1"/>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13"/>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14"/>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15"/>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10"/>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12"/>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3124200" y="304800"/>
            <a:ext cx="5105400" cy="6543629"/>
            <a:chOff x="2515914" y="304800"/>
            <a:chExt cx="5105400" cy="6543629"/>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7999" t="14443" r="8608" b="11478"/>
            <a:stretch/>
          </p:blipFill>
          <p:spPr>
            <a:xfrm>
              <a:off x="2515914" y="381000"/>
              <a:ext cx="5105400" cy="6467429"/>
            </a:xfrm>
            <a:prstGeom prst="rect">
              <a:avLst/>
            </a:prstGeom>
          </p:spPr>
        </p:pic>
        <p:sp>
          <p:nvSpPr>
            <p:cNvPr id="7" name="Rectangle 6"/>
            <p:cNvSpPr/>
            <p:nvPr/>
          </p:nvSpPr>
          <p:spPr>
            <a:xfrm>
              <a:off x="3962400" y="304800"/>
              <a:ext cx="21336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867400" y="304800"/>
              <a:ext cx="3048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p:cNvSpPr/>
          <p:nvPr/>
        </p:nvSpPr>
        <p:spPr>
          <a:xfrm>
            <a:off x="1981200" y="6629400"/>
            <a:ext cx="2743200" cy="228600"/>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onstantia"/>
              <a:ea typeface="+mn-ea"/>
              <a:cs typeface="+mn-cs"/>
            </a:endParaRPr>
          </a:p>
        </p:txBody>
      </p:sp>
      <p:sp>
        <p:nvSpPr>
          <p:cNvPr id="9" name="Rectangle 8"/>
          <p:cNvSpPr/>
          <p:nvPr/>
        </p:nvSpPr>
        <p:spPr>
          <a:xfrm>
            <a:off x="2438400" y="5867400"/>
            <a:ext cx="1600200" cy="914400"/>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onstantia"/>
              <a:ea typeface="+mn-ea"/>
              <a:cs typeface="+mn-cs"/>
            </a:endParaRPr>
          </a:p>
        </p:txBody>
      </p:sp>
      <p:sp>
        <p:nvSpPr>
          <p:cNvPr id="11" name="Rectangle 10"/>
          <p:cNvSpPr/>
          <p:nvPr/>
        </p:nvSpPr>
        <p:spPr>
          <a:xfrm>
            <a:off x="7010400" y="5853184"/>
            <a:ext cx="1219200" cy="1004816"/>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onstantia"/>
              <a:ea typeface="+mn-ea"/>
              <a:cs typeface="+mn-cs"/>
            </a:endParaRPr>
          </a:p>
        </p:txBody>
      </p:sp>
      <p:sp>
        <p:nvSpPr>
          <p:cNvPr id="4" name="Rectangle 3"/>
          <p:cNvSpPr/>
          <p:nvPr/>
        </p:nvSpPr>
        <p:spPr>
          <a:xfrm>
            <a:off x="1" y="0"/>
            <a:ext cx="9144000" cy="6858000"/>
          </a:xfrm>
          <a:prstGeom prst="rect">
            <a:avLst/>
          </a:prstGeom>
          <a:noFill/>
          <a:ln w="114300" cmpd="sng">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981200" y="5154463"/>
            <a:ext cx="2438400" cy="6987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533400" y="3797151"/>
            <a:ext cx="3276600" cy="2714625"/>
            <a:chOff x="533400" y="3797151"/>
            <a:chExt cx="3276600" cy="2714625"/>
          </a:xfrm>
        </p:grpSpPr>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56143"/>
            <a:stretch/>
          </p:blipFill>
          <p:spPr bwMode="auto">
            <a:xfrm>
              <a:off x="533400" y="3797151"/>
              <a:ext cx="1182208" cy="271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685800" y="5377190"/>
              <a:ext cx="3124200" cy="261610"/>
            </a:xfrm>
            <a:prstGeom prst="rect">
              <a:avLst/>
            </a:prstGeom>
            <a:solidFill>
              <a:schemeClr val="bg1"/>
            </a:solidFill>
          </p:spPr>
          <p:txBody>
            <a:bodyPr wrap="square" rtlCol="0" anchor="b">
              <a:spAutoFit/>
            </a:bodyPr>
            <a:lstStyle/>
            <a:p>
              <a:r>
                <a:rPr lang="en-US" sz="1100" dirty="0" smtClean="0">
                  <a:solidFill>
                    <a:schemeClr val="tx1">
                      <a:lumMod val="50000"/>
                      <a:lumOff val="50000"/>
                    </a:schemeClr>
                  </a:solidFill>
                </a:rPr>
                <a:t>Average Water Quality by Major Watershed</a:t>
              </a:r>
              <a:endParaRPr lang="en-US" sz="1100" dirty="0">
                <a:solidFill>
                  <a:schemeClr val="tx1">
                    <a:lumMod val="50000"/>
                    <a:lumOff val="50000"/>
                  </a:schemeClr>
                </a:solidFill>
              </a:endParaRPr>
            </a:p>
          </p:txBody>
        </p:sp>
        <p:sp>
          <p:nvSpPr>
            <p:cNvPr id="18" name="TextBox 17"/>
            <p:cNvSpPr txBox="1"/>
            <p:nvPr/>
          </p:nvSpPr>
          <p:spPr>
            <a:xfrm>
              <a:off x="685800" y="3853190"/>
              <a:ext cx="1981200" cy="261610"/>
            </a:xfrm>
            <a:prstGeom prst="rect">
              <a:avLst/>
            </a:prstGeom>
            <a:solidFill>
              <a:schemeClr val="bg1"/>
            </a:solidFill>
          </p:spPr>
          <p:txBody>
            <a:bodyPr wrap="square" rtlCol="0" anchor="b">
              <a:spAutoFit/>
            </a:bodyPr>
            <a:lstStyle/>
            <a:p>
              <a:r>
                <a:rPr lang="en-US" sz="1100" dirty="0" smtClean="0">
                  <a:solidFill>
                    <a:schemeClr val="tx1">
                      <a:lumMod val="50000"/>
                      <a:lumOff val="50000"/>
                    </a:schemeClr>
                  </a:solidFill>
                </a:rPr>
                <a:t>2017 Stream Monitoring Sites</a:t>
              </a:r>
              <a:endParaRPr lang="en-US" sz="1100" dirty="0">
                <a:solidFill>
                  <a:schemeClr val="tx1">
                    <a:lumMod val="50000"/>
                    <a:lumOff val="50000"/>
                  </a:schemeClr>
                </a:solidFill>
              </a:endParaRPr>
            </a:p>
          </p:txBody>
        </p:sp>
      </p:grpSp>
      <p:sp>
        <p:nvSpPr>
          <p:cNvPr id="8" name="Title 1"/>
          <p:cNvSpPr txBox="1">
            <a:spLocks/>
          </p:cNvSpPr>
          <p:nvPr/>
        </p:nvSpPr>
        <p:spPr>
          <a:xfrm>
            <a:off x="381000" y="381000"/>
            <a:ext cx="4419600" cy="2057400"/>
          </a:xfrm>
          <a:prstGeom prst="rect">
            <a:avLst/>
          </a:prstGeom>
          <a:solidFill>
            <a:sysClr val="window" lastClr="FFFFFF"/>
          </a:solidFill>
          <a:ln>
            <a:solidFill>
              <a:sysClr val="window" lastClr="FFFFFF"/>
            </a:solidFill>
          </a:ln>
        </p:spPr>
        <p:txBody>
          <a:bodyPr vert="horz" lIns="0" rIns="0" bIns="0" anchor="ctr">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b="0" i="0" u="none" strike="noStrike" kern="1200" cap="none" spc="0" normalizeH="0" baseline="0" noProof="0" dirty="0" smtClean="0">
                <a:ln>
                  <a:noFill/>
                </a:ln>
                <a:solidFill>
                  <a:srgbClr val="0070C0"/>
                </a:solidFill>
                <a:effectLst/>
                <a:uLnTx/>
                <a:uFillTx/>
                <a:latin typeface="Calibri"/>
                <a:ea typeface="+mj-ea"/>
                <a:cs typeface="+mj-cs"/>
              </a:rPr>
              <a:t>2017 Regional Water Quality</a:t>
            </a:r>
            <a:endParaRPr kumimoji="0" lang="en-US" b="0" i="0" u="none" strike="noStrike" kern="1200" cap="none" spc="0" normalizeH="0" baseline="0" noProof="0" dirty="0">
              <a:ln>
                <a:noFill/>
              </a:ln>
              <a:solidFill>
                <a:srgbClr val="0070C0"/>
              </a:solidFill>
              <a:effectLst/>
              <a:uLnTx/>
              <a:uFillTx/>
              <a:latin typeface="Calibri"/>
              <a:ea typeface="+mj-ea"/>
              <a:cs typeface="+mj-cs"/>
            </a:endParaRPr>
          </a:p>
        </p:txBody>
      </p:sp>
      <p:pic>
        <p:nvPicPr>
          <p:cNvPr id="2" name="Picture 1"/>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968" t="9721" r="65079" b="75711"/>
          <a:stretch/>
        </p:blipFill>
        <p:spPr>
          <a:xfrm>
            <a:off x="438435" y="2209800"/>
            <a:ext cx="2114265" cy="1421575"/>
          </a:xfrm>
          <a:prstGeom prst="rect">
            <a:avLst/>
          </a:prstGeom>
        </p:spPr>
      </p:pic>
      <p:pic>
        <p:nvPicPr>
          <p:cNvPr id="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6019800"/>
            <a:ext cx="1931987" cy="78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27288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9144000" cy="6858000"/>
          </a:xfrm>
          <a:prstGeom prst="rect">
            <a:avLst/>
          </a:prstGeom>
          <a:noFill/>
          <a:ln w="114300" cmpd="sng">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9612" y="6072187"/>
            <a:ext cx="1931987" cy="78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Content Placeholder 10"/>
          <p:cNvGraphicFramePr>
            <a:graphicFrameLocks/>
          </p:cNvGraphicFramePr>
          <p:nvPr>
            <p:extLst>
              <p:ext uri="{D42A27DB-BD31-4B8C-83A1-F6EECF244321}">
                <p14:modId xmlns:p14="http://schemas.microsoft.com/office/powerpoint/2010/main" val="3386755197"/>
              </p:ext>
            </p:extLst>
          </p:nvPr>
        </p:nvGraphicFramePr>
        <p:xfrm>
          <a:off x="5181600" y="2392680"/>
          <a:ext cx="3200400" cy="2865120"/>
        </p:xfrm>
        <a:graphic>
          <a:graphicData uri="http://schemas.openxmlformats.org/drawingml/2006/table">
            <a:tbl>
              <a:tblPr firstRow="1" bandRow="1"/>
              <a:tblGrid>
                <a:gridCol w="2019300"/>
                <a:gridCol w="1181100"/>
              </a:tblGrid>
              <a:tr h="370840">
                <a:tc>
                  <a:txBody>
                    <a:bodyPr/>
                    <a:lstStyle>
                      <a:lvl1pPr marL="0" algn="l" defTabSz="914400" rtl="0" eaLnBrk="1" latinLnBrk="0" hangingPunct="1">
                        <a:defRPr sz="1800" b="1" kern="1200">
                          <a:solidFill>
                            <a:schemeClr val="lt1"/>
                          </a:solidFill>
                          <a:latin typeface="Constantia"/>
                        </a:defRPr>
                      </a:lvl1pPr>
                      <a:lvl2pPr marL="457200" algn="l" defTabSz="914400" rtl="0" eaLnBrk="1" latinLnBrk="0" hangingPunct="1">
                        <a:defRPr sz="1800" b="1" kern="1200">
                          <a:solidFill>
                            <a:schemeClr val="lt1"/>
                          </a:solidFill>
                          <a:latin typeface="Constantia"/>
                        </a:defRPr>
                      </a:lvl2pPr>
                      <a:lvl3pPr marL="914400" algn="l" defTabSz="914400" rtl="0" eaLnBrk="1" latinLnBrk="0" hangingPunct="1">
                        <a:defRPr sz="1800" b="1" kern="1200">
                          <a:solidFill>
                            <a:schemeClr val="lt1"/>
                          </a:solidFill>
                          <a:latin typeface="Constantia"/>
                        </a:defRPr>
                      </a:lvl3pPr>
                      <a:lvl4pPr marL="1371600" algn="l" defTabSz="914400" rtl="0" eaLnBrk="1" latinLnBrk="0" hangingPunct="1">
                        <a:defRPr sz="1800" b="1" kern="1200">
                          <a:solidFill>
                            <a:schemeClr val="lt1"/>
                          </a:solidFill>
                          <a:latin typeface="Constantia"/>
                        </a:defRPr>
                      </a:lvl4pPr>
                      <a:lvl5pPr marL="1828800" algn="l" defTabSz="914400" rtl="0" eaLnBrk="1" latinLnBrk="0" hangingPunct="1">
                        <a:defRPr sz="1800" b="1" kern="1200">
                          <a:solidFill>
                            <a:schemeClr val="lt1"/>
                          </a:solidFill>
                          <a:latin typeface="Constantia"/>
                        </a:defRPr>
                      </a:lvl5pPr>
                      <a:lvl6pPr marL="2286000" algn="l" defTabSz="914400" rtl="0" eaLnBrk="1" latinLnBrk="0" hangingPunct="1">
                        <a:defRPr sz="1800" b="1" kern="1200">
                          <a:solidFill>
                            <a:schemeClr val="lt1"/>
                          </a:solidFill>
                          <a:latin typeface="Constantia"/>
                        </a:defRPr>
                      </a:lvl6pPr>
                      <a:lvl7pPr marL="2743200" algn="l" defTabSz="914400" rtl="0" eaLnBrk="1" latinLnBrk="0" hangingPunct="1">
                        <a:defRPr sz="1800" b="1" kern="1200">
                          <a:solidFill>
                            <a:schemeClr val="lt1"/>
                          </a:solidFill>
                          <a:latin typeface="Constantia"/>
                        </a:defRPr>
                      </a:lvl7pPr>
                      <a:lvl8pPr marL="3200400" algn="l" defTabSz="914400" rtl="0" eaLnBrk="1" latinLnBrk="0" hangingPunct="1">
                        <a:defRPr sz="1800" b="1" kern="1200">
                          <a:solidFill>
                            <a:schemeClr val="lt1"/>
                          </a:solidFill>
                          <a:latin typeface="Constantia"/>
                        </a:defRPr>
                      </a:lvl8pPr>
                      <a:lvl9pPr marL="3657600" algn="l" defTabSz="914400" rtl="0" eaLnBrk="1" latinLnBrk="0" hangingPunct="1">
                        <a:defRPr sz="1800" b="1" kern="1200">
                          <a:solidFill>
                            <a:schemeClr val="lt1"/>
                          </a:solidFill>
                          <a:latin typeface="Constantia"/>
                        </a:defRPr>
                      </a:lvl9pPr>
                    </a:lstStyle>
                    <a:p>
                      <a:r>
                        <a:rPr lang="en-US" dirty="0" smtClean="0"/>
                        <a:t>Changes between 2016-17</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F6FC6"/>
                    </a:solidFill>
                  </a:tcPr>
                </a:tc>
                <a:tc>
                  <a:txBody>
                    <a:bodyPr/>
                    <a:lstStyle>
                      <a:lvl1pPr marL="0" algn="l" defTabSz="914400" rtl="0" eaLnBrk="1" latinLnBrk="0" hangingPunct="1">
                        <a:defRPr sz="1800" b="1" kern="1200">
                          <a:solidFill>
                            <a:schemeClr val="lt1"/>
                          </a:solidFill>
                          <a:latin typeface="Constantia"/>
                        </a:defRPr>
                      </a:lvl1pPr>
                      <a:lvl2pPr marL="457200" algn="l" defTabSz="914400" rtl="0" eaLnBrk="1" latinLnBrk="0" hangingPunct="1">
                        <a:defRPr sz="1800" b="1" kern="1200">
                          <a:solidFill>
                            <a:schemeClr val="lt1"/>
                          </a:solidFill>
                          <a:latin typeface="Constantia"/>
                        </a:defRPr>
                      </a:lvl2pPr>
                      <a:lvl3pPr marL="914400" algn="l" defTabSz="914400" rtl="0" eaLnBrk="1" latinLnBrk="0" hangingPunct="1">
                        <a:defRPr sz="1800" b="1" kern="1200">
                          <a:solidFill>
                            <a:schemeClr val="lt1"/>
                          </a:solidFill>
                          <a:latin typeface="Constantia"/>
                        </a:defRPr>
                      </a:lvl3pPr>
                      <a:lvl4pPr marL="1371600" algn="l" defTabSz="914400" rtl="0" eaLnBrk="1" latinLnBrk="0" hangingPunct="1">
                        <a:defRPr sz="1800" b="1" kern="1200">
                          <a:solidFill>
                            <a:schemeClr val="lt1"/>
                          </a:solidFill>
                          <a:latin typeface="Constantia"/>
                        </a:defRPr>
                      </a:lvl4pPr>
                      <a:lvl5pPr marL="1828800" algn="l" defTabSz="914400" rtl="0" eaLnBrk="1" latinLnBrk="0" hangingPunct="1">
                        <a:defRPr sz="1800" b="1" kern="1200">
                          <a:solidFill>
                            <a:schemeClr val="lt1"/>
                          </a:solidFill>
                          <a:latin typeface="Constantia"/>
                        </a:defRPr>
                      </a:lvl5pPr>
                      <a:lvl6pPr marL="2286000" algn="l" defTabSz="914400" rtl="0" eaLnBrk="1" latinLnBrk="0" hangingPunct="1">
                        <a:defRPr sz="1800" b="1" kern="1200">
                          <a:solidFill>
                            <a:schemeClr val="lt1"/>
                          </a:solidFill>
                          <a:latin typeface="Constantia"/>
                        </a:defRPr>
                      </a:lvl6pPr>
                      <a:lvl7pPr marL="2743200" algn="l" defTabSz="914400" rtl="0" eaLnBrk="1" latinLnBrk="0" hangingPunct="1">
                        <a:defRPr sz="1800" b="1" kern="1200">
                          <a:solidFill>
                            <a:schemeClr val="lt1"/>
                          </a:solidFill>
                          <a:latin typeface="Constantia"/>
                        </a:defRPr>
                      </a:lvl7pPr>
                      <a:lvl8pPr marL="3200400" algn="l" defTabSz="914400" rtl="0" eaLnBrk="1" latinLnBrk="0" hangingPunct="1">
                        <a:defRPr sz="1800" b="1" kern="1200">
                          <a:solidFill>
                            <a:schemeClr val="lt1"/>
                          </a:solidFill>
                          <a:latin typeface="Constantia"/>
                        </a:defRPr>
                      </a:lvl8pPr>
                      <a:lvl9pPr marL="3657600" algn="l" defTabSz="914400" rtl="0" eaLnBrk="1" latinLnBrk="0" hangingPunct="1">
                        <a:defRPr sz="1800" b="1" kern="1200">
                          <a:solidFill>
                            <a:schemeClr val="lt1"/>
                          </a:solidFill>
                          <a:latin typeface="Constantia"/>
                        </a:defRPr>
                      </a:lvl9pPr>
                    </a:lstStyle>
                    <a:p>
                      <a:pPr algn="ctr"/>
                      <a:r>
                        <a:rPr lang="en-US" dirty="0" smtClean="0"/>
                        <a:t>% of Sites</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F6FC6"/>
                    </a:solidFill>
                  </a:tcPr>
                </a:tc>
              </a:tr>
              <a:tr h="370840">
                <a:tc>
                  <a:txBody>
                    <a:bodyPr/>
                    <a:lstStyle>
                      <a:lvl1pPr marL="0" algn="l" defTabSz="914400" rtl="0" eaLnBrk="1" latinLnBrk="0" hangingPunct="1">
                        <a:defRPr sz="1800" kern="1200">
                          <a:solidFill>
                            <a:schemeClr val="dk1"/>
                          </a:solidFill>
                          <a:latin typeface="Constantia"/>
                        </a:defRPr>
                      </a:lvl1pPr>
                      <a:lvl2pPr marL="457200" algn="l" defTabSz="914400" rtl="0" eaLnBrk="1" latinLnBrk="0" hangingPunct="1">
                        <a:defRPr sz="1800" kern="1200">
                          <a:solidFill>
                            <a:schemeClr val="dk1"/>
                          </a:solidFill>
                          <a:latin typeface="Constantia"/>
                        </a:defRPr>
                      </a:lvl2pPr>
                      <a:lvl3pPr marL="914400" algn="l" defTabSz="914400" rtl="0" eaLnBrk="1" latinLnBrk="0" hangingPunct="1">
                        <a:defRPr sz="1800" kern="1200">
                          <a:solidFill>
                            <a:schemeClr val="dk1"/>
                          </a:solidFill>
                          <a:latin typeface="Constantia"/>
                        </a:defRPr>
                      </a:lvl3pPr>
                      <a:lvl4pPr marL="1371600" algn="l" defTabSz="914400" rtl="0" eaLnBrk="1" latinLnBrk="0" hangingPunct="1">
                        <a:defRPr sz="1800" kern="1200">
                          <a:solidFill>
                            <a:schemeClr val="dk1"/>
                          </a:solidFill>
                          <a:latin typeface="Constantia"/>
                        </a:defRPr>
                      </a:lvl4pPr>
                      <a:lvl5pPr marL="1828800" algn="l" defTabSz="914400" rtl="0" eaLnBrk="1" latinLnBrk="0" hangingPunct="1">
                        <a:defRPr sz="1800" kern="1200">
                          <a:solidFill>
                            <a:schemeClr val="dk1"/>
                          </a:solidFill>
                          <a:latin typeface="Constantia"/>
                        </a:defRPr>
                      </a:lvl5pPr>
                      <a:lvl6pPr marL="2286000" algn="l" defTabSz="914400" rtl="0" eaLnBrk="1" latinLnBrk="0" hangingPunct="1">
                        <a:defRPr sz="1800" kern="1200">
                          <a:solidFill>
                            <a:schemeClr val="dk1"/>
                          </a:solidFill>
                          <a:latin typeface="Constantia"/>
                        </a:defRPr>
                      </a:lvl6pPr>
                      <a:lvl7pPr marL="2743200" algn="l" defTabSz="914400" rtl="0" eaLnBrk="1" latinLnBrk="0" hangingPunct="1">
                        <a:defRPr sz="1800" kern="1200">
                          <a:solidFill>
                            <a:schemeClr val="dk1"/>
                          </a:solidFill>
                          <a:latin typeface="Constantia"/>
                        </a:defRPr>
                      </a:lvl7pPr>
                      <a:lvl8pPr marL="3200400" algn="l" defTabSz="914400" rtl="0" eaLnBrk="1" latinLnBrk="0" hangingPunct="1">
                        <a:defRPr sz="1800" kern="1200">
                          <a:solidFill>
                            <a:schemeClr val="dk1"/>
                          </a:solidFill>
                          <a:latin typeface="Constantia"/>
                        </a:defRPr>
                      </a:lvl8pPr>
                      <a:lvl9pPr marL="3657600" algn="l" defTabSz="914400" rtl="0" eaLnBrk="1" latinLnBrk="0" hangingPunct="1">
                        <a:defRPr sz="1800" kern="1200">
                          <a:solidFill>
                            <a:schemeClr val="dk1"/>
                          </a:solidFill>
                          <a:latin typeface="Constantia"/>
                        </a:defRPr>
                      </a:lvl9pPr>
                    </a:lstStyle>
                    <a:p>
                      <a:pPr algn="l" fontAlgn="b"/>
                      <a:r>
                        <a:rPr lang="en-US" sz="1400" b="0" i="0" u="none" strike="noStrike" dirty="0">
                          <a:solidFill>
                            <a:srgbClr val="000000"/>
                          </a:solidFill>
                          <a:effectLst/>
                          <a:latin typeface="Calibri"/>
                        </a:rPr>
                        <a:t>Remained </a:t>
                      </a:r>
                      <a:r>
                        <a:rPr lang="en-US" sz="1400" b="0" i="0" u="none" strike="noStrike" dirty="0" smtClean="0">
                          <a:solidFill>
                            <a:srgbClr val="000000"/>
                          </a:solidFill>
                          <a:effectLst/>
                          <a:latin typeface="Calibri"/>
                        </a:rPr>
                        <a:t>Acceptable</a:t>
                      </a:r>
                      <a:endParaRPr lang="en-US" sz="1400" b="0" i="0" u="none" strike="noStrike" dirty="0">
                        <a:solidFill>
                          <a:srgbClr val="000000"/>
                        </a:solidFill>
                        <a:effectLst/>
                        <a:latin typeface="Calibri"/>
                      </a:endParaRPr>
                    </a:p>
                  </a:txBody>
                  <a:tcPr marL="9525" marR="9525" marT="9525"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40000"/>
                      </a:srgbClr>
                    </a:solidFill>
                  </a:tcPr>
                </a:tc>
                <a:tc>
                  <a:txBody>
                    <a:bodyPr/>
                    <a:lstStyle>
                      <a:lvl1pPr marL="0" algn="l" defTabSz="914400" rtl="0" eaLnBrk="1" latinLnBrk="0" hangingPunct="1">
                        <a:defRPr sz="1800" kern="1200">
                          <a:solidFill>
                            <a:schemeClr val="dk1"/>
                          </a:solidFill>
                          <a:latin typeface="Constantia"/>
                        </a:defRPr>
                      </a:lvl1pPr>
                      <a:lvl2pPr marL="457200" algn="l" defTabSz="914400" rtl="0" eaLnBrk="1" latinLnBrk="0" hangingPunct="1">
                        <a:defRPr sz="1800" kern="1200">
                          <a:solidFill>
                            <a:schemeClr val="dk1"/>
                          </a:solidFill>
                          <a:latin typeface="Constantia"/>
                        </a:defRPr>
                      </a:lvl2pPr>
                      <a:lvl3pPr marL="914400" algn="l" defTabSz="914400" rtl="0" eaLnBrk="1" latinLnBrk="0" hangingPunct="1">
                        <a:defRPr sz="1800" kern="1200">
                          <a:solidFill>
                            <a:schemeClr val="dk1"/>
                          </a:solidFill>
                          <a:latin typeface="Constantia"/>
                        </a:defRPr>
                      </a:lvl3pPr>
                      <a:lvl4pPr marL="1371600" algn="l" defTabSz="914400" rtl="0" eaLnBrk="1" latinLnBrk="0" hangingPunct="1">
                        <a:defRPr sz="1800" kern="1200">
                          <a:solidFill>
                            <a:schemeClr val="dk1"/>
                          </a:solidFill>
                          <a:latin typeface="Constantia"/>
                        </a:defRPr>
                      </a:lvl4pPr>
                      <a:lvl5pPr marL="1828800" algn="l" defTabSz="914400" rtl="0" eaLnBrk="1" latinLnBrk="0" hangingPunct="1">
                        <a:defRPr sz="1800" kern="1200">
                          <a:solidFill>
                            <a:schemeClr val="dk1"/>
                          </a:solidFill>
                          <a:latin typeface="Constantia"/>
                        </a:defRPr>
                      </a:lvl5pPr>
                      <a:lvl6pPr marL="2286000" algn="l" defTabSz="914400" rtl="0" eaLnBrk="1" latinLnBrk="0" hangingPunct="1">
                        <a:defRPr sz="1800" kern="1200">
                          <a:solidFill>
                            <a:schemeClr val="dk1"/>
                          </a:solidFill>
                          <a:latin typeface="Constantia"/>
                        </a:defRPr>
                      </a:lvl6pPr>
                      <a:lvl7pPr marL="2743200" algn="l" defTabSz="914400" rtl="0" eaLnBrk="1" latinLnBrk="0" hangingPunct="1">
                        <a:defRPr sz="1800" kern="1200">
                          <a:solidFill>
                            <a:schemeClr val="dk1"/>
                          </a:solidFill>
                          <a:latin typeface="Constantia"/>
                        </a:defRPr>
                      </a:lvl7pPr>
                      <a:lvl8pPr marL="3200400" algn="l" defTabSz="914400" rtl="0" eaLnBrk="1" latinLnBrk="0" hangingPunct="1">
                        <a:defRPr sz="1800" kern="1200">
                          <a:solidFill>
                            <a:schemeClr val="dk1"/>
                          </a:solidFill>
                          <a:latin typeface="Constantia"/>
                        </a:defRPr>
                      </a:lvl8pPr>
                      <a:lvl9pPr marL="3657600" algn="l" defTabSz="914400" rtl="0" eaLnBrk="1" latinLnBrk="0" hangingPunct="1">
                        <a:defRPr sz="1800" kern="1200">
                          <a:solidFill>
                            <a:schemeClr val="dk1"/>
                          </a:solidFill>
                          <a:latin typeface="Constantia"/>
                        </a:defRPr>
                      </a:lvl9pPr>
                    </a:lstStyle>
                    <a:p>
                      <a:pPr algn="ctr" fontAlgn="b"/>
                      <a:r>
                        <a:rPr lang="en-US" sz="1400" b="0" i="0" u="none" strike="noStrike" dirty="0" smtClean="0">
                          <a:solidFill>
                            <a:srgbClr val="000000"/>
                          </a:solidFill>
                          <a:effectLst/>
                          <a:latin typeface="Calibri"/>
                        </a:rPr>
                        <a:t>46</a:t>
                      </a:r>
                      <a:endParaRPr lang="en-US" sz="1400" b="0" i="0" u="none" strike="noStrike" dirty="0">
                        <a:solidFill>
                          <a:srgbClr val="000000"/>
                        </a:solidFill>
                        <a:effectLst/>
                        <a:latin typeface="Calibri"/>
                      </a:endParaRPr>
                    </a:p>
                  </a:txBody>
                  <a:tcPr marL="9525" marR="9525" marT="9525"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40000"/>
                      </a:srgbClr>
                    </a:solidFill>
                  </a:tcPr>
                </a:tc>
              </a:tr>
              <a:tr h="370840">
                <a:tc>
                  <a:txBody>
                    <a:bodyPr/>
                    <a:lstStyle>
                      <a:lvl1pPr marL="0" algn="l" defTabSz="914400" rtl="0" eaLnBrk="1" latinLnBrk="0" hangingPunct="1">
                        <a:defRPr sz="1800" kern="1200">
                          <a:solidFill>
                            <a:schemeClr val="dk1"/>
                          </a:solidFill>
                          <a:latin typeface="Constantia"/>
                        </a:defRPr>
                      </a:lvl1pPr>
                      <a:lvl2pPr marL="457200" algn="l" defTabSz="914400" rtl="0" eaLnBrk="1" latinLnBrk="0" hangingPunct="1">
                        <a:defRPr sz="1800" kern="1200">
                          <a:solidFill>
                            <a:schemeClr val="dk1"/>
                          </a:solidFill>
                          <a:latin typeface="Constantia"/>
                        </a:defRPr>
                      </a:lvl2pPr>
                      <a:lvl3pPr marL="914400" algn="l" defTabSz="914400" rtl="0" eaLnBrk="1" latinLnBrk="0" hangingPunct="1">
                        <a:defRPr sz="1800" kern="1200">
                          <a:solidFill>
                            <a:schemeClr val="dk1"/>
                          </a:solidFill>
                          <a:latin typeface="Constantia"/>
                        </a:defRPr>
                      </a:lvl3pPr>
                      <a:lvl4pPr marL="1371600" algn="l" defTabSz="914400" rtl="0" eaLnBrk="1" latinLnBrk="0" hangingPunct="1">
                        <a:defRPr sz="1800" kern="1200">
                          <a:solidFill>
                            <a:schemeClr val="dk1"/>
                          </a:solidFill>
                          <a:latin typeface="Constantia"/>
                        </a:defRPr>
                      </a:lvl4pPr>
                      <a:lvl5pPr marL="1828800" algn="l" defTabSz="914400" rtl="0" eaLnBrk="1" latinLnBrk="0" hangingPunct="1">
                        <a:defRPr sz="1800" kern="1200">
                          <a:solidFill>
                            <a:schemeClr val="dk1"/>
                          </a:solidFill>
                          <a:latin typeface="Constantia"/>
                        </a:defRPr>
                      </a:lvl5pPr>
                      <a:lvl6pPr marL="2286000" algn="l" defTabSz="914400" rtl="0" eaLnBrk="1" latinLnBrk="0" hangingPunct="1">
                        <a:defRPr sz="1800" kern="1200">
                          <a:solidFill>
                            <a:schemeClr val="dk1"/>
                          </a:solidFill>
                          <a:latin typeface="Constantia"/>
                        </a:defRPr>
                      </a:lvl6pPr>
                      <a:lvl7pPr marL="2743200" algn="l" defTabSz="914400" rtl="0" eaLnBrk="1" latinLnBrk="0" hangingPunct="1">
                        <a:defRPr sz="1800" kern="1200">
                          <a:solidFill>
                            <a:schemeClr val="dk1"/>
                          </a:solidFill>
                          <a:latin typeface="Constantia"/>
                        </a:defRPr>
                      </a:lvl7pPr>
                      <a:lvl8pPr marL="3200400" algn="l" defTabSz="914400" rtl="0" eaLnBrk="1" latinLnBrk="0" hangingPunct="1">
                        <a:defRPr sz="1800" kern="1200">
                          <a:solidFill>
                            <a:schemeClr val="dk1"/>
                          </a:solidFill>
                          <a:latin typeface="Constantia"/>
                        </a:defRPr>
                      </a:lvl8pPr>
                      <a:lvl9pPr marL="3657600" algn="l" defTabSz="914400" rtl="0" eaLnBrk="1" latinLnBrk="0" hangingPunct="1">
                        <a:defRPr sz="1800" kern="1200">
                          <a:solidFill>
                            <a:schemeClr val="dk1"/>
                          </a:solidFill>
                          <a:latin typeface="Constantia"/>
                        </a:defRPr>
                      </a:lvl9pPr>
                    </a:lstStyle>
                    <a:p>
                      <a:pPr algn="l" fontAlgn="b"/>
                      <a:r>
                        <a:rPr lang="en-US" sz="1400" b="0" i="0" u="none" strike="noStrike" dirty="0">
                          <a:solidFill>
                            <a:srgbClr val="000000"/>
                          </a:solidFill>
                          <a:effectLst/>
                          <a:latin typeface="Calibri"/>
                        </a:rPr>
                        <a:t>Remained </a:t>
                      </a:r>
                      <a:r>
                        <a:rPr lang="en-US" sz="1400" b="0" i="0" u="none" strike="noStrike" dirty="0" smtClean="0">
                          <a:solidFill>
                            <a:srgbClr val="000000"/>
                          </a:solidFill>
                          <a:effectLst/>
                          <a:latin typeface="Calibri"/>
                        </a:rPr>
                        <a:t>Unacceptable</a:t>
                      </a:r>
                      <a:endParaRPr lang="en-US" sz="1400" b="0" i="0" u="none" strike="noStrike" dirty="0">
                        <a:solidFill>
                          <a:srgbClr val="000000"/>
                        </a:solidFill>
                        <a:effectLst/>
                        <a:latin typeface="Calibri"/>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20000"/>
                      </a:srgbClr>
                    </a:solidFill>
                  </a:tcPr>
                </a:tc>
                <a:tc>
                  <a:txBody>
                    <a:bodyPr/>
                    <a:lstStyle>
                      <a:lvl1pPr marL="0" algn="l" defTabSz="914400" rtl="0" eaLnBrk="1" latinLnBrk="0" hangingPunct="1">
                        <a:defRPr sz="1800" kern="1200">
                          <a:solidFill>
                            <a:schemeClr val="dk1"/>
                          </a:solidFill>
                          <a:latin typeface="Constantia"/>
                        </a:defRPr>
                      </a:lvl1pPr>
                      <a:lvl2pPr marL="457200" algn="l" defTabSz="914400" rtl="0" eaLnBrk="1" latinLnBrk="0" hangingPunct="1">
                        <a:defRPr sz="1800" kern="1200">
                          <a:solidFill>
                            <a:schemeClr val="dk1"/>
                          </a:solidFill>
                          <a:latin typeface="Constantia"/>
                        </a:defRPr>
                      </a:lvl2pPr>
                      <a:lvl3pPr marL="914400" algn="l" defTabSz="914400" rtl="0" eaLnBrk="1" latinLnBrk="0" hangingPunct="1">
                        <a:defRPr sz="1800" kern="1200">
                          <a:solidFill>
                            <a:schemeClr val="dk1"/>
                          </a:solidFill>
                          <a:latin typeface="Constantia"/>
                        </a:defRPr>
                      </a:lvl3pPr>
                      <a:lvl4pPr marL="1371600" algn="l" defTabSz="914400" rtl="0" eaLnBrk="1" latinLnBrk="0" hangingPunct="1">
                        <a:defRPr sz="1800" kern="1200">
                          <a:solidFill>
                            <a:schemeClr val="dk1"/>
                          </a:solidFill>
                          <a:latin typeface="Constantia"/>
                        </a:defRPr>
                      </a:lvl4pPr>
                      <a:lvl5pPr marL="1828800" algn="l" defTabSz="914400" rtl="0" eaLnBrk="1" latinLnBrk="0" hangingPunct="1">
                        <a:defRPr sz="1800" kern="1200">
                          <a:solidFill>
                            <a:schemeClr val="dk1"/>
                          </a:solidFill>
                          <a:latin typeface="Constantia"/>
                        </a:defRPr>
                      </a:lvl5pPr>
                      <a:lvl6pPr marL="2286000" algn="l" defTabSz="914400" rtl="0" eaLnBrk="1" latinLnBrk="0" hangingPunct="1">
                        <a:defRPr sz="1800" kern="1200">
                          <a:solidFill>
                            <a:schemeClr val="dk1"/>
                          </a:solidFill>
                          <a:latin typeface="Constantia"/>
                        </a:defRPr>
                      </a:lvl6pPr>
                      <a:lvl7pPr marL="2743200" algn="l" defTabSz="914400" rtl="0" eaLnBrk="1" latinLnBrk="0" hangingPunct="1">
                        <a:defRPr sz="1800" kern="1200">
                          <a:solidFill>
                            <a:schemeClr val="dk1"/>
                          </a:solidFill>
                          <a:latin typeface="Constantia"/>
                        </a:defRPr>
                      </a:lvl7pPr>
                      <a:lvl8pPr marL="3200400" algn="l" defTabSz="914400" rtl="0" eaLnBrk="1" latinLnBrk="0" hangingPunct="1">
                        <a:defRPr sz="1800" kern="1200">
                          <a:solidFill>
                            <a:schemeClr val="dk1"/>
                          </a:solidFill>
                          <a:latin typeface="Constantia"/>
                        </a:defRPr>
                      </a:lvl8pPr>
                      <a:lvl9pPr marL="3657600" algn="l" defTabSz="914400" rtl="0" eaLnBrk="1" latinLnBrk="0" hangingPunct="1">
                        <a:defRPr sz="1800" kern="1200">
                          <a:solidFill>
                            <a:schemeClr val="dk1"/>
                          </a:solidFill>
                          <a:latin typeface="Constantia"/>
                        </a:defRPr>
                      </a:lvl9pPr>
                    </a:lstStyle>
                    <a:p>
                      <a:pPr algn="ctr" fontAlgn="b"/>
                      <a:r>
                        <a:rPr lang="en-US" sz="1400" b="0" i="0" u="none" strike="noStrike" dirty="0" smtClean="0">
                          <a:solidFill>
                            <a:srgbClr val="000000"/>
                          </a:solidFill>
                          <a:effectLst/>
                          <a:latin typeface="Calibri"/>
                        </a:rPr>
                        <a:t>24</a:t>
                      </a:r>
                      <a:endParaRPr lang="en-US" sz="1400" b="0" i="0" u="none" strike="noStrike" dirty="0">
                        <a:solidFill>
                          <a:srgbClr val="000000"/>
                        </a:solidFill>
                        <a:effectLst/>
                        <a:latin typeface="Calibri"/>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20000"/>
                      </a:srgbClr>
                    </a:solidFill>
                  </a:tcPr>
                </a:tc>
              </a:tr>
              <a:tr h="370840">
                <a:tc>
                  <a:txBody>
                    <a:bodyPr/>
                    <a:lstStyle>
                      <a:lvl1pPr marL="0" algn="l" defTabSz="914400" rtl="0" eaLnBrk="1" latinLnBrk="0" hangingPunct="1">
                        <a:defRPr sz="1800" kern="1200">
                          <a:solidFill>
                            <a:schemeClr val="dk1"/>
                          </a:solidFill>
                          <a:latin typeface="Constantia"/>
                        </a:defRPr>
                      </a:lvl1pPr>
                      <a:lvl2pPr marL="457200" algn="l" defTabSz="914400" rtl="0" eaLnBrk="1" latinLnBrk="0" hangingPunct="1">
                        <a:defRPr sz="1800" kern="1200">
                          <a:solidFill>
                            <a:schemeClr val="dk1"/>
                          </a:solidFill>
                          <a:latin typeface="Constantia"/>
                        </a:defRPr>
                      </a:lvl2pPr>
                      <a:lvl3pPr marL="914400" algn="l" defTabSz="914400" rtl="0" eaLnBrk="1" latinLnBrk="0" hangingPunct="1">
                        <a:defRPr sz="1800" kern="1200">
                          <a:solidFill>
                            <a:schemeClr val="dk1"/>
                          </a:solidFill>
                          <a:latin typeface="Constantia"/>
                        </a:defRPr>
                      </a:lvl3pPr>
                      <a:lvl4pPr marL="1371600" algn="l" defTabSz="914400" rtl="0" eaLnBrk="1" latinLnBrk="0" hangingPunct="1">
                        <a:defRPr sz="1800" kern="1200">
                          <a:solidFill>
                            <a:schemeClr val="dk1"/>
                          </a:solidFill>
                          <a:latin typeface="Constantia"/>
                        </a:defRPr>
                      </a:lvl4pPr>
                      <a:lvl5pPr marL="1828800" algn="l" defTabSz="914400" rtl="0" eaLnBrk="1" latinLnBrk="0" hangingPunct="1">
                        <a:defRPr sz="1800" kern="1200">
                          <a:solidFill>
                            <a:schemeClr val="dk1"/>
                          </a:solidFill>
                          <a:latin typeface="Constantia"/>
                        </a:defRPr>
                      </a:lvl5pPr>
                      <a:lvl6pPr marL="2286000" algn="l" defTabSz="914400" rtl="0" eaLnBrk="1" latinLnBrk="0" hangingPunct="1">
                        <a:defRPr sz="1800" kern="1200">
                          <a:solidFill>
                            <a:schemeClr val="dk1"/>
                          </a:solidFill>
                          <a:latin typeface="Constantia"/>
                        </a:defRPr>
                      </a:lvl6pPr>
                      <a:lvl7pPr marL="2743200" algn="l" defTabSz="914400" rtl="0" eaLnBrk="1" latinLnBrk="0" hangingPunct="1">
                        <a:defRPr sz="1800" kern="1200">
                          <a:solidFill>
                            <a:schemeClr val="dk1"/>
                          </a:solidFill>
                          <a:latin typeface="Constantia"/>
                        </a:defRPr>
                      </a:lvl7pPr>
                      <a:lvl8pPr marL="3200400" algn="l" defTabSz="914400" rtl="0" eaLnBrk="1" latinLnBrk="0" hangingPunct="1">
                        <a:defRPr sz="1800" kern="1200">
                          <a:solidFill>
                            <a:schemeClr val="dk1"/>
                          </a:solidFill>
                          <a:latin typeface="Constantia"/>
                        </a:defRPr>
                      </a:lvl8pPr>
                      <a:lvl9pPr marL="3657600" algn="l" defTabSz="914400" rtl="0" eaLnBrk="1" latinLnBrk="0" hangingPunct="1">
                        <a:defRPr sz="1800" kern="1200">
                          <a:solidFill>
                            <a:schemeClr val="dk1"/>
                          </a:solidFill>
                          <a:latin typeface="Constantia"/>
                        </a:defRPr>
                      </a:lvl9pPr>
                    </a:lstStyle>
                    <a:p>
                      <a:pPr algn="l" fontAlgn="b"/>
                      <a:r>
                        <a:rPr lang="en-US" sz="1400" b="0" i="0" u="none" strike="noStrike" dirty="0">
                          <a:solidFill>
                            <a:srgbClr val="000000"/>
                          </a:solidFill>
                          <a:effectLst/>
                          <a:latin typeface="Calibri"/>
                        </a:rPr>
                        <a:t>Improved</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40000"/>
                      </a:srgbClr>
                    </a:solidFill>
                  </a:tcPr>
                </a:tc>
                <a:tc>
                  <a:txBody>
                    <a:bodyPr/>
                    <a:lstStyle>
                      <a:lvl1pPr marL="0" algn="l" defTabSz="914400" rtl="0" eaLnBrk="1" latinLnBrk="0" hangingPunct="1">
                        <a:defRPr sz="1800" kern="1200">
                          <a:solidFill>
                            <a:schemeClr val="dk1"/>
                          </a:solidFill>
                          <a:latin typeface="Constantia"/>
                        </a:defRPr>
                      </a:lvl1pPr>
                      <a:lvl2pPr marL="457200" algn="l" defTabSz="914400" rtl="0" eaLnBrk="1" latinLnBrk="0" hangingPunct="1">
                        <a:defRPr sz="1800" kern="1200">
                          <a:solidFill>
                            <a:schemeClr val="dk1"/>
                          </a:solidFill>
                          <a:latin typeface="Constantia"/>
                        </a:defRPr>
                      </a:lvl2pPr>
                      <a:lvl3pPr marL="914400" algn="l" defTabSz="914400" rtl="0" eaLnBrk="1" latinLnBrk="0" hangingPunct="1">
                        <a:defRPr sz="1800" kern="1200">
                          <a:solidFill>
                            <a:schemeClr val="dk1"/>
                          </a:solidFill>
                          <a:latin typeface="Constantia"/>
                        </a:defRPr>
                      </a:lvl3pPr>
                      <a:lvl4pPr marL="1371600" algn="l" defTabSz="914400" rtl="0" eaLnBrk="1" latinLnBrk="0" hangingPunct="1">
                        <a:defRPr sz="1800" kern="1200">
                          <a:solidFill>
                            <a:schemeClr val="dk1"/>
                          </a:solidFill>
                          <a:latin typeface="Constantia"/>
                        </a:defRPr>
                      </a:lvl4pPr>
                      <a:lvl5pPr marL="1828800" algn="l" defTabSz="914400" rtl="0" eaLnBrk="1" latinLnBrk="0" hangingPunct="1">
                        <a:defRPr sz="1800" kern="1200">
                          <a:solidFill>
                            <a:schemeClr val="dk1"/>
                          </a:solidFill>
                          <a:latin typeface="Constantia"/>
                        </a:defRPr>
                      </a:lvl5pPr>
                      <a:lvl6pPr marL="2286000" algn="l" defTabSz="914400" rtl="0" eaLnBrk="1" latinLnBrk="0" hangingPunct="1">
                        <a:defRPr sz="1800" kern="1200">
                          <a:solidFill>
                            <a:schemeClr val="dk1"/>
                          </a:solidFill>
                          <a:latin typeface="Constantia"/>
                        </a:defRPr>
                      </a:lvl6pPr>
                      <a:lvl7pPr marL="2743200" algn="l" defTabSz="914400" rtl="0" eaLnBrk="1" latinLnBrk="0" hangingPunct="1">
                        <a:defRPr sz="1800" kern="1200">
                          <a:solidFill>
                            <a:schemeClr val="dk1"/>
                          </a:solidFill>
                          <a:latin typeface="Constantia"/>
                        </a:defRPr>
                      </a:lvl7pPr>
                      <a:lvl8pPr marL="3200400" algn="l" defTabSz="914400" rtl="0" eaLnBrk="1" latinLnBrk="0" hangingPunct="1">
                        <a:defRPr sz="1800" kern="1200">
                          <a:solidFill>
                            <a:schemeClr val="dk1"/>
                          </a:solidFill>
                          <a:latin typeface="Constantia"/>
                        </a:defRPr>
                      </a:lvl8pPr>
                      <a:lvl9pPr marL="3657600" algn="l" defTabSz="914400" rtl="0" eaLnBrk="1" latinLnBrk="0" hangingPunct="1">
                        <a:defRPr sz="1800" kern="1200">
                          <a:solidFill>
                            <a:schemeClr val="dk1"/>
                          </a:solidFill>
                          <a:latin typeface="Constantia"/>
                        </a:defRPr>
                      </a:lvl9pPr>
                    </a:lstStyle>
                    <a:p>
                      <a:pPr algn="ctr" fontAlgn="b"/>
                      <a:r>
                        <a:rPr lang="en-US" sz="1400" b="0" i="0" u="none" strike="noStrike" dirty="0" smtClean="0">
                          <a:solidFill>
                            <a:srgbClr val="000000"/>
                          </a:solidFill>
                          <a:effectLst/>
                          <a:latin typeface="Calibri"/>
                        </a:rPr>
                        <a:t>15</a:t>
                      </a:r>
                      <a:endParaRPr lang="en-US" sz="1400" b="0" i="0" u="none" strike="noStrike" dirty="0">
                        <a:solidFill>
                          <a:srgbClr val="000000"/>
                        </a:solidFill>
                        <a:effectLst/>
                        <a:latin typeface="Calibri"/>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40000"/>
                      </a:srgbClr>
                    </a:solidFill>
                  </a:tcPr>
                </a:tc>
              </a:tr>
              <a:tr h="370840">
                <a:tc>
                  <a:txBody>
                    <a:bodyPr/>
                    <a:lstStyle>
                      <a:lvl1pPr marL="0" algn="l" defTabSz="914400" rtl="0" eaLnBrk="1" latinLnBrk="0" hangingPunct="1">
                        <a:defRPr sz="1800" kern="1200">
                          <a:solidFill>
                            <a:schemeClr val="dk1"/>
                          </a:solidFill>
                          <a:latin typeface="Constantia"/>
                        </a:defRPr>
                      </a:lvl1pPr>
                      <a:lvl2pPr marL="457200" algn="l" defTabSz="914400" rtl="0" eaLnBrk="1" latinLnBrk="0" hangingPunct="1">
                        <a:defRPr sz="1800" kern="1200">
                          <a:solidFill>
                            <a:schemeClr val="dk1"/>
                          </a:solidFill>
                          <a:latin typeface="Constantia"/>
                        </a:defRPr>
                      </a:lvl2pPr>
                      <a:lvl3pPr marL="914400" algn="l" defTabSz="914400" rtl="0" eaLnBrk="1" latinLnBrk="0" hangingPunct="1">
                        <a:defRPr sz="1800" kern="1200">
                          <a:solidFill>
                            <a:schemeClr val="dk1"/>
                          </a:solidFill>
                          <a:latin typeface="Constantia"/>
                        </a:defRPr>
                      </a:lvl3pPr>
                      <a:lvl4pPr marL="1371600" algn="l" defTabSz="914400" rtl="0" eaLnBrk="1" latinLnBrk="0" hangingPunct="1">
                        <a:defRPr sz="1800" kern="1200">
                          <a:solidFill>
                            <a:schemeClr val="dk1"/>
                          </a:solidFill>
                          <a:latin typeface="Constantia"/>
                        </a:defRPr>
                      </a:lvl4pPr>
                      <a:lvl5pPr marL="1828800" algn="l" defTabSz="914400" rtl="0" eaLnBrk="1" latinLnBrk="0" hangingPunct="1">
                        <a:defRPr sz="1800" kern="1200">
                          <a:solidFill>
                            <a:schemeClr val="dk1"/>
                          </a:solidFill>
                          <a:latin typeface="Constantia"/>
                        </a:defRPr>
                      </a:lvl5pPr>
                      <a:lvl6pPr marL="2286000" algn="l" defTabSz="914400" rtl="0" eaLnBrk="1" latinLnBrk="0" hangingPunct="1">
                        <a:defRPr sz="1800" kern="1200">
                          <a:solidFill>
                            <a:schemeClr val="dk1"/>
                          </a:solidFill>
                          <a:latin typeface="Constantia"/>
                        </a:defRPr>
                      </a:lvl6pPr>
                      <a:lvl7pPr marL="2743200" algn="l" defTabSz="914400" rtl="0" eaLnBrk="1" latinLnBrk="0" hangingPunct="1">
                        <a:defRPr sz="1800" kern="1200">
                          <a:solidFill>
                            <a:schemeClr val="dk1"/>
                          </a:solidFill>
                          <a:latin typeface="Constantia"/>
                        </a:defRPr>
                      </a:lvl7pPr>
                      <a:lvl8pPr marL="3200400" algn="l" defTabSz="914400" rtl="0" eaLnBrk="1" latinLnBrk="0" hangingPunct="1">
                        <a:defRPr sz="1800" kern="1200">
                          <a:solidFill>
                            <a:schemeClr val="dk1"/>
                          </a:solidFill>
                          <a:latin typeface="Constantia"/>
                        </a:defRPr>
                      </a:lvl8pPr>
                      <a:lvl9pPr marL="3657600" algn="l" defTabSz="914400" rtl="0" eaLnBrk="1" latinLnBrk="0" hangingPunct="1">
                        <a:defRPr sz="1800" kern="1200">
                          <a:solidFill>
                            <a:schemeClr val="dk1"/>
                          </a:solidFill>
                          <a:latin typeface="Constantia"/>
                        </a:defRPr>
                      </a:lvl9pPr>
                    </a:lstStyle>
                    <a:p>
                      <a:pPr algn="l" fontAlgn="b"/>
                      <a:r>
                        <a:rPr lang="en-US" sz="1400" b="0" i="0" u="none" strike="noStrike">
                          <a:solidFill>
                            <a:srgbClr val="000000"/>
                          </a:solidFill>
                          <a:effectLst/>
                          <a:latin typeface="Calibri"/>
                        </a:rPr>
                        <a:t>Declined</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20000"/>
                      </a:srgbClr>
                    </a:solidFill>
                  </a:tcPr>
                </a:tc>
                <a:tc>
                  <a:txBody>
                    <a:bodyPr/>
                    <a:lstStyle>
                      <a:lvl1pPr marL="0" algn="l" defTabSz="914400" rtl="0" eaLnBrk="1" latinLnBrk="0" hangingPunct="1">
                        <a:defRPr sz="1800" kern="1200">
                          <a:solidFill>
                            <a:schemeClr val="dk1"/>
                          </a:solidFill>
                          <a:latin typeface="Constantia"/>
                        </a:defRPr>
                      </a:lvl1pPr>
                      <a:lvl2pPr marL="457200" algn="l" defTabSz="914400" rtl="0" eaLnBrk="1" latinLnBrk="0" hangingPunct="1">
                        <a:defRPr sz="1800" kern="1200">
                          <a:solidFill>
                            <a:schemeClr val="dk1"/>
                          </a:solidFill>
                          <a:latin typeface="Constantia"/>
                        </a:defRPr>
                      </a:lvl2pPr>
                      <a:lvl3pPr marL="914400" algn="l" defTabSz="914400" rtl="0" eaLnBrk="1" latinLnBrk="0" hangingPunct="1">
                        <a:defRPr sz="1800" kern="1200">
                          <a:solidFill>
                            <a:schemeClr val="dk1"/>
                          </a:solidFill>
                          <a:latin typeface="Constantia"/>
                        </a:defRPr>
                      </a:lvl3pPr>
                      <a:lvl4pPr marL="1371600" algn="l" defTabSz="914400" rtl="0" eaLnBrk="1" latinLnBrk="0" hangingPunct="1">
                        <a:defRPr sz="1800" kern="1200">
                          <a:solidFill>
                            <a:schemeClr val="dk1"/>
                          </a:solidFill>
                          <a:latin typeface="Constantia"/>
                        </a:defRPr>
                      </a:lvl4pPr>
                      <a:lvl5pPr marL="1828800" algn="l" defTabSz="914400" rtl="0" eaLnBrk="1" latinLnBrk="0" hangingPunct="1">
                        <a:defRPr sz="1800" kern="1200">
                          <a:solidFill>
                            <a:schemeClr val="dk1"/>
                          </a:solidFill>
                          <a:latin typeface="Constantia"/>
                        </a:defRPr>
                      </a:lvl5pPr>
                      <a:lvl6pPr marL="2286000" algn="l" defTabSz="914400" rtl="0" eaLnBrk="1" latinLnBrk="0" hangingPunct="1">
                        <a:defRPr sz="1800" kern="1200">
                          <a:solidFill>
                            <a:schemeClr val="dk1"/>
                          </a:solidFill>
                          <a:latin typeface="Constantia"/>
                        </a:defRPr>
                      </a:lvl6pPr>
                      <a:lvl7pPr marL="2743200" algn="l" defTabSz="914400" rtl="0" eaLnBrk="1" latinLnBrk="0" hangingPunct="1">
                        <a:defRPr sz="1800" kern="1200">
                          <a:solidFill>
                            <a:schemeClr val="dk1"/>
                          </a:solidFill>
                          <a:latin typeface="Constantia"/>
                        </a:defRPr>
                      </a:lvl7pPr>
                      <a:lvl8pPr marL="3200400" algn="l" defTabSz="914400" rtl="0" eaLnBrk="1" latinLnBrk="0" hangingPunct="1">
                        <a:defRPr sz="1800" kern="1200">
                          <a:solidFill>
                            <a:schemeClr val="dk1"/>
                          </a:solidFill>
                          <a:latin typeface="Constantia"/>
                        </a:defRPr>
                      </a:lvl8pPr>
                      <a:lvl9pPr marL="3657600" algn="l" defTabSz="914400" rtl="0" eaLnBrk="1" latinLnBrk="0" hangingPunct="1">
                        <a:defRPr sz="1800" kern="1200">
                          <a:solidFill>
                            <a:schemeClr val="dk1"/>
                          </a:solidFill>
                          <a:latin typeface="Constantia"/>
                        </a:defRPr>
                      </a:lvl9pPr>
                    </a:lstStyle>
                    <a:p>
                      <a:pPr algn="ctr" fontAlgn="b"/>
                      <a:r>
                        <a:rPr lang="en-US" sz="1400" b="0" i="0" u="none" strike="noStrike" dirty="0" smtClean="0">
                          <a:solidFill>
                            <a:srgbClr val="000000"/>
                          </a:solidFill>
                          <a:effectLst/>
                          <a:latin typeface="Calibri"/>
                        </a:rPr>
                        <a:t>7</a:t>
                      </a:r>
                      <a:endParaRPr lang="en-US" sz="1400" b="0" i="0" u="none" strike="noStrike" dirty="0">
                        <a:solidFill>
                          <a:srgbClr val="000000"/>
                        </a:solidFill>
                        <a:effectLst/>
                        <a:latin typeface="Calibri"/>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20000"/>
                      </a:srgbClr>
                    </a:solidFill>
                  </a:tcPr>
                </a:tc>
              </a:tr>
              <a:tr h="370840">
                <a:tc>
                  <a:txBody>
                    <a:bodyPr/>
                    <a:lstStyle>
                      <a:lvl1pPr marL="0" algn="l" defTabSz="914400" rtl="0" eaLnBrk="1" latinLnBrk="0" hangingPunct="1">
                        <a:defRPr sz="1800" kern="1200">
                          <a:solidFill>
                            <a:schemeClr val="dk1"/>
                          </a:solidFill>
                          <a:latin typeface="Constantia"/>
                        </a:defRPr>
                      </a:lvl1pPr>
                      <a:lvl2pPr marL="457200" algn="l" defTabSz="914400" rtl="0" eaLnBrk="1" latinLnBrk="0" hangingPunct="1">
                        <a:defRPr sz="1800" kern="1200">
                          <a:solidFill>
                            <a:schemeClr val="dk1"/>
                          </a:solidFill>
                          <a:latin typeface="Constantia"/>
                        </a:defRPr>
                      </a:lvl2pPr>
                      <a:lvl3pPr marL="914400" algn="l" defTabSz="914400" rtl="0" eaLnBrk="1" latinLnBrk="0" hangingPunct="1">
                        <a:defRPr sz="1800" kern="1200">
                          <a:solidFill>
                            <a:schemeClr val="dk1"/>
                          </a:solidFill>
                          <a:latin typeface="Constantia"/>
                        </a:defRPr>
                      </a:lvl3pPr>
                      <a:lvl4pPr marL="1371600" algn="l" defTabSz="914400" rtl="0" eaLnBrk="1" latinLnBrk="0" hangingPunct="1">
                        <a:defRPr sz="1800" kern="1200">
                          <a:solidFill>
                            <a:schemeClr val="dk1"/>
                          </a:solidFill>
                          <a:latin typeface="Constantia"/>
                        </a:defRPr>
                      </a:lvl4pPr>
                      <a:lvl5pPr marL="1828800" algn="l" defTabSz="914400" rtl="0" eaLnBrk="1" latinLnBrk="0" hangingPunct="1">
                        <a:defRPr sz="1800" kern="1200">
                          <a:solidFill>
                            <a:schemeClr val="dk1"/>
                          </a:solidFill>
                          <a:latin typeface="Constantia"/>
                        </a:defRPr>
                      </a:lvl5pPr>
                      <a:lvl6pPr marL="2286000" algn="l" defTabSz="914400" rtl="0" eaLnBrk="1" latinLnBrk="0" hangingPunct="1">
                        <a:defRPr sz="1800" kern="1200">
                          <a:solidFill>
                            <a:schemeClr val="dk1"/>
                          </a:solidFill>
                          <a:latin typeface="Constantia"/>
                        </a:defRPr>
                      </a:lvl6pPr>
                      <a:lvl7pPr marL="2743200" algn="l" defTabSz="914400" rtl="0" eaLnBrk="1" latinLnBrk="0" hangingPunct="1">
                        <a:defRPr sz="1800" kern="1200">
                          <a:solidFill>
                            <a:schemeClr val="dk1"/>
                          </a:solidFill>
                          <a:latin typeface="Constantia"/>
                        </a:defRPr>
                      </a:lvl7pPr>
                      <a:lvl8pPr marL="3200400" algn="l" defTabSz="914400" rtl="0" eaLnBrk="1" latinLnBrk="0" hangingPunct="1">
                        <a:defRPr sz="1800" kern="1200">
                          <a:solidFill>
                            <a:schemeClr val="dk1"/>
                          </a:solidFill>
                          <a:latin typeface="Constantia"/>
                        </a:defRPr>
                      </a:lvl8pPr>
                      <a:lvl9pPr marL="3657600" algn="l" defTabSz="914400" rtl="0" eaLnBrk="1" latinLnBrk="0" hangingPunct="1">
                        <a:defRPr sz="1800" kern="1200">
                          <a:solidFill>
                            <a:schemeClr val="dk1"/>
                          </a:solidFill>
                          <a:latin typeface="Constantia"/>
                        </a:defRPr>
                      </a:lvl9pPr>
                    </a:lstStyle>
                    <a:p>
                      <a:pPr algn="l" fontAlgn="b"/>
                      <a:r>
                        <a:rPr lang="en-US" sz="1400" b="0" i="0" u="none" strike="noStrike">
                          <a:solidFill>
                            <a:srgbClr val="000000"/>
                          </a:solidFill>
                          <a:effectLst/>
                          <a:latin typeface="Calibri"/>
                        </a:rPr>
                        <a:t>New</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40000"/>
                      </a:srgbClr>
                    </a:solidFill>
                  </a:tcPr>
                </a:tc>
                <a:tc>
                  <a:txBody>
                    <a:bodyPr/>
                    <a:lstStyle>
                      <a:lvl1pPr marL="0" algn="l" defTabSz="914400" rtl="0" eaLnBrk="1" latinLnBrk="0" hangingPunct="1">
                        <a:defRPr sz="1800" kern="1200">
                          <a:solidFill>
                            <a:schemeClr val="dk1"/>
                          </a:solidFill>
                          <a:latin typeface="Constantia"/>
                        </a:defRPr>
                      </a:lvl1pPr>
                      <a:lvl2pPr marL="457200" algn="l" defTabSz="914400" rtl="0" eaLnBrk="1" latinLnBrk="0" hangingPunct="1">
                        <a:defRPr sz="1800" kern="1200">
                          <a:solidFill>
                            <a:schemeClr val="dk1"/>
                          </a:solidFill>
                          <a:latin typeface="Constantia"/>
                        </a:defRPr>
                      </a:lvl2pPr>
                      <a:lvl3pPr marL="914400" algn="l" defTabSz="914400" rtl="0" eaLnBrk="1" latinLnBrk="0" hangingPunct="1">
                        <a:defRPr sz="1800" kern="1200">
                          <a:solidFill>
                            <a:schemeClr val="dk1"/>
                          </a:solidFill>
                          <a:latin typeface="Constantia"/>
                        </a:defRPr>
                      </a:lvl3pPr>
                      <a:lvl4pPr marL="1371600" algn="l" defTabSz="914400" rtl="0" eaLnBrk="1" latinLnBrk="0" hangingPunct="1">
                        <a:defRPr sz="1800" kern="1200">
                          <a:solidFill>
                            <a:schemeClr val="dk1"/>
                          </a:solidFill>
                          <a:latin typeface="Constantia"/>
                        </a:defRPr>
                      </a:lvl4pPr>
                      <a:lvl5pPr marL="1828800" algn="l" defTabSz="914400" rtl="0" eaLnBrk="1" latinLnBrk="0" hangingPunct="1">
                        <a:defRPr sz="1800" kern="1200">
                          <a:solidFill>
                            <a:schemeClr val="dk1"/>
                          </a:solidFill>
                          <a:latin typeface="Constantia"/>
                        </a:defRPr>
                      </a:lvl5pPr>
                      <a:lvl6pPr marL="2286000" algn="l" defTabSz="914400" rtl="0" eaLnBrk="1" latinLnBrk="0" hangingPunct="1">
                        <a:defRPr sz="1800" kern="1200">
                          <a:solidFill>
                            <a:schemeClr val="dk1"/>
                          </a:solidFill>
                          <a:latin typeface="Constantia"/>
                        </a:defRPr>
                      </a:lvl6pPr>
                      <a:lvl7pPr marL="2743200" algn="l" defTabSz="914400" rtl="0" eaLnBrk="1" latinLnBrk="0" hangingPunct="1">
                        <a:defRPr sz="1800" kern="1200">
                          <a:solidFill>
                            <a:schemeClr val="dk1"/>
                          </a:solidFill>
                          <a:latin typeface="Constantia"/>
                        </a:defRPr>
                      </a:lvl7pPr>
                      <a:lvl8pPr marL="3200400" algn="l" defTabSz="914400" rtl="0" eaLnBrk="1" latinLnBrk="0" hangingPunct="1">
                        <a:defRPr sz="1800" kern="1200">
                          <a:solidFill>
                            <a:schemeClr val="dk1"/>
                          </a:solidFill>
                          <a:latin typeface="Constantia"/>
                        </a:defRPr>
                      </a:lvl8pPr>
                      <a:lvl9pPr marL="3657600" algn="l" defTabSz="914400" rtl="0" eaLnBrk="1" latinLnBrk="0" hangingPunct="1">
                        <a:defRPr sz="1800" kern="1200">
                          <a:solidFill>
                            <a:schemeClr val="dk1"/>
                          </a:solidFill>
                          <a:latin typeface="Constantia"/>
                        </a:defRPr>
                      </a:lvl9pPr>
                    </a:lstStyle>
                    <a:p>
                      <a:pPr algn="ctr" fontAlgn="b"/>
                      <a:r>
                        <a:rPr lang="en-US" sz="1400" b="0" i="0" u="none" strike="noStrike" dirty="0" smtClean="0">
                          <a:solidFill>
                            <a:srgbClr val="000000"/>
                          </a:solidFill>
                          <a:effectLst/>
                          <a:latin typeface="Calibri"/>
                        </a:rPr>
                        <a:t>6</a:t>
                      </a:r>
                      <a:endParaRPr lang="en-US" sz="1400" b="0" i="0" u="none" strike="noStrike" dirty="0">
                        <a:solidFill>
                          <a:srgbClr val="000000"/>
                        </a:solidFill>
                        <a:effectLst/>
                        <a:latin typeface="Calibri"/>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40000"/>
                      </a:srgbClr>
                    </a:solidFill>
                  </a:tcPr>
                </a:tc>
              </a:tr>
              <a:tr h="370840">
                <a:tc>
                  <a:txBody>
                    <a:bodyPr/>
                    <a:lstStyle>
                      <a:lvl1pPr marL="0" algn="l" defTabSz="914400" rtl="0" eaLnBrk="1" latinLnBrk="0" hangingPunct="1">
                        <a:defRPr sz="1800" kern="1200">
                          <a:solidFill>
                            <a:schemeClr val="dk1"/>
                          </a:solidFill>
                          <a:latin typeface="Constantia"/>
                        </a:defRPr>
                      </a:lvl1pPr>
                      <a:lvl2pPr marL="457200" algn="l" defTabSz="914400" rtl="0" eaLnBrk="1" latinLnBrk="0" hangingPunct="1">
                        <a:defRPr sz="1800" kern="1200">
                          <a:solidFill>
                            <a:schemeClr val="dk1"/>
                          </a:solidFill>
                          <a:latin typeface="Constantia"/>
                        </a:defRPr>
                      </a:lvl2pPr>
                      <a:lvl3pPr marL="914400" algn="l" defTabSz="914400" rtl="0" eaLnBrk="1" latinLnBrk="0" hangingPunct="1">
                        <a:defRPr sz="1800" kern="1200">
                          <a:solidFill>
                            <a:schemeClr val="dk1"/>
                          </a:solidFill>
                          <a:latin typeface="Constantia"/>
                        </a:defRPr>
                      </a:lvl3pPr>
                      <a:lvl4pPr marL="1371600" algn="l" defTabSz="914400" rtl="0" eaLnBrk="1" latinLnBrk="0" hangingPunct="1">
                        <a:defRPr sz="1800" kern="1200">
                          <a:solidFill>
                            <a:schemeClr val="dk1"/>
                          </a:solidFill>
                          <a:latin typeface="Constantia"/>
                        </a:defRPr>
                      </a:lvl4pPr>
                      <a:lvl5pPr marL="1828800" algn="l" defTabSz="914400" rtl="0" eaLnBrk="1" latinLnBrk="0" hangingPunct="1">
                        <a:defRPr sz="1800" kern="1200">
                          <a:solidFill>
                            <a:schemeClr val="dk1"/>
                          </a:solidFill>
                          <a:latin typeface="Constantia"/>
                        </a:defRPr>
                      </a:lvl5pPr>
                      <a:lvl6pPr marL="2286000" algn="l" defTabSz="914400" rtl="0" eaLnBrk="1" latinLnBrk="0" hangingPunct="1">
                        <a:defRPr sz="1800" kern="1200">
                          <a:solidFill>
                            <a:schemeClr val="dk1"/>
                          </a:solidFill>
                          <a:latin typeface="Constantia"/>
                        </a:defRPr>
                      </a:lvl6pPr>
                      <a:lvl7pPr marL="2743200" algn="l" defTabSz="914400" rtl="0" eaLnBrk="1" latinLnBrk="0" hangingPunct="1">
                        <a:defRPr sz="1800" kern="1200">
                          <a:solidFill>
                            <a:schemeClr val="dk1"/>
                          </a:solidFill>
                          <a:latin typeface="Constantia"/>
                        </a:defRPr>
                      </a:lvl7pPr>
                      <a:lvl8pPr marL="3200400" algn="l" defTabSz="914400" rtl="0" eaLnBrk="1" latinLnBrk="0" hangingPunct="1">
                        <a:defRPr sz="1800" kern="1200">
                          <a:solidFill>
                            <a:schemeClr val="dk1"/>
                          </a:solidFill>
                          <a:latin typeface="Constantia"/>
                        </a:defRPr>
                      </a:lvl8pPr>
                      <a:lvl9pPr marL="3657600" algn="l" defTabSz="914400" rtl="0" eaLnBrk="1" latinLnBrk="0" hangingPunct="1">
                        <a:defRPr sz="1800" kern="1200">
                          <a:solidFill>
                            <a:schemeClr val="dk1"/>
                          </a:solidFill>
                          <a:latin typeface="Constantia"/>
                        </a:defRPr>
                      </a:lvl9pPr>
                    </a:lstStyle>
                    <a:p>
                      <a:pPr algn="l" fontAlgn="b"/>
                      <a:r>
                        <a:rPr lang="en-US" sz="1400" b="0" i="0" u="none" strike="noStrike" dirty="0">
                          <a:solidFill>
                            <a:srgbClr val="000000"/>
                          </a:solidFill>
                          <a:effectLst/>
                          <a:latin typeface="Calibri"/>
                        </a:rPr>
                        <a:t>No Data</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20000"/>
                      </a:srgbClr>
                    </a:solidFill>
                  </a:tcPr>
                </a:tc>
                <a:tc>
                  <a:txBody>
                    <a:bodyPr/>
                    <a:lstStyle>
                      <a:lvl1pPr marL="0" algn="l" defTabSz="914400" rtl="0" eaLnBrk="1" latinLnBrk="0" hangingPunct="1">
                        <a:defRPr sz="1800" kern="1200">
                          <a:solidFill>
                            <a:schemeClr val="dk1"/>
                          </a:solidFill>
                          <a:latin typeface="Constantia"/>
                        </a:defRPr>
                      </a:lvl1pPr>
                      <a:lvl2pPr marL="457200" algn="l" defTabSz="914400" rtl="0" eaLnBrk="1" latinLnBrk="0" hangingPunct="1">
                        <a:defRPr sz="1800" kern="1200">
                          <a:solidFill>
                            <a:schemeClr val="dk1"/>
                          </a:solidFill>
                          <a:latin typeface="Constantia"/>
                        </a:defRPr>
                      </a:lvl2pPr>
                      <a:lvl3pPr marL="914400" algn="l" defTabSz="914400" rtl="0" eaLnBrk="1" latinLnBrk="0" hangingPunct="1">
                        <a:defRPr sz="1800" kern="1200">
                          <a:solidFill>
                            <a:schemeClr val="dk1"/>
                          </a:solidFill>
                          <a:latin typeface="Constantia"/>
                        </a:defRPr>
                      </a:lvl3pPr>
                      <a:lvl4pPr marL="1371600" algn="l" defTabSz="914400" rtl="0" eaLnBrk="1" latinLnBrk="0" hangingPunct="1">
                        <a:defRPr sz="1800" kern="1200">
                          <a:solidFill>
                            <a:schemeClr val="dk1"/>
                          </a:solidFill>
                          <a:latin typeface="Constantia"/>
                        </a:defRPr>
                      </a:lvl4pPr>
                      <a:lvl5pPr marL="1828800" algn="l" defTabSz="914400" rtl="0" eaLnBrk="1" latinLnBrk="0" hangingPunct="1">
                        <a:defRPr sz="1800" kern="1200">
                          <a:solidFill>
                            <a:schemeClr val="dk1"/>
                          </a:solidFill>
                          <a:latin typeface="Constantia"/>
                        </a:defRPr>
                      </a:lvl5pPr>
                      <a:lvl6pPr marL="2286000" algn="l" defTabSz="914400" rtl="0" eaLnBrk="1" latinLnBrk="0" hangingPunct="1">
                        <a:defRPr sz="1800" kern="1200">
                          <a:solidFill>
                            <a:schemeClr val="dk1"/>
                          </a:solidFill>
                          <a:latin typeface="Constantia"/>
                        </a:defRPr>
                      </a:lvl6pPr>
                      <a:lvl7pPr marL="2743200" algn="l" defTabSz="914400" rtl="0" eaLnBrk="1" latinLnBrk="0" hangingPunct="1">
                        <a:defRPr sz="1800" kern="1200">
                          <a:solidFill>
                            <a:schemeClr val="dk1"/>
                          </a:solidFill>
                          <a:latin typeface="Constantia"/>
                        </a:defRPr>
                      </a:lvl7pPr>
                      <a:lvl8pPr marL="3200400" algn="l" defTabSz="914400" rtl="0" eaLnBrk="1" latinLnBrk="0" hangingPunct="1">
                        <a:defRPr sz="1800" kern="1200">
                          <a:solidFill>
                            <a:schemeClr val="dk1"/>
                          </a:solidFill>
                          <a:latin typeface="Constantia"/>
                        </a:defRPr>
                      </a:lvl8pPr>
                      <a:lvl9pPr marL="3657600" algn="l" defTabSz="914400" rtl="0" eaLnBrk="1" latinLnBrk="0" hangingPunct="1">
                        <a:defRPr sz="1800" kern="1200">
                          <a:solidFill>
                            <a:schemeClr val="dk1"/>
                          </a:solidFill>
                          <a:latin typeface="Constantia"/>
                        </a:defRPr>
                      </a:lvl9pPr>
                    </a:lstStyle>
                    <a:p>
                      <a:pPr algn="ctr" fontAlgn="b"/>
                      <a:r>
                        <a:rPr lang="en-US" sz="1400" b="0" i="0" u="none" strike="noStrike" dirty="0" smtClean="0">
                          <a:solidFill>
                            <a:srgbClr val="000000"/>
                          </a:solidFill>
                          <a:effectLst/>
                          <a:latin typeface="Calibri"/>
                        </a:rPr>
                        <a:t>2</a:t>
                      </a:r>
                      <a:endParaRPr lang="en-US" sz="1400" b="0" i="0" u="none" strike="noStrike" dirty="0">
                        <a:solidFill>
                          <a:srgbClr val="000000"/>
                        </a:solidFill>
                        <a:effectLst/>
                        <a:latin typeface="Calibri"/>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20000"/>
                      </a:srgbClr>
                    </a:solidFill>
                  </a:tcPr>
                </a:tc>
              </a:tr>
            </a:tbl>
          </a:graphicData>
        </a:graphic>
      </p:graphicFrame>
      <p:sp>
        <p:nvSpPr>
          <p:cNvPr id="2" name="Title 1"/>
          <p:cNvSpPr>
            <a:spLocks noGrp="1"/>
          </p:cNvSpPr>
          <p:nvPr>
            <p:ph type="title"/>
          </p:nvPr>
        </p:nvSpPr>
        <p:spPr/>
        <p:txBody>
          <a:bodyPr>
            <a:normAutofit/>
          </a:bodyPr>
          <a:lstStyle/>
          <a:p>
            <a:r>
              <a:rPr lang="en-US" sz="5000" dirty="0" smtClean="0">
                <a:solidFill>
                  <a:srgbClr val="0070C0"/>
                </a:solidFill>
              </a:rPr>
              <a:t>Water Quality Summary</a:t>
            </a:r>
            <a:endParaRPr lang="en-US" sz="5000" dirty="0">
              <a:solidFill>
                <a:srgbClr val="0070C0"/>
              </a:solidFill>
            </a:endParaRPr>
          </a:p>
        </p:txBody>
      </p:sp>
      <p:graphicFrame>
        <p:nvGraphicFramePr>
          <p:cNvPr id="9" name="Chart 8"/>
          <p:cNvGraphicFramePr>
            <a:graphicFrameLocks noGrp="1"/>
          </p:cNvGraphicFramePr>
          <p:nvPr>
            <p:extLst>
              <p:ext uri="{D42A27DB-BD31-4B8C-83A1-F6EECF244321}">
                <p14:modId xmlns:p14="http://schemas.microsoft.com/office/powerpoint/2010/main" val="3792940983"/>
              </p:ext>
            </p:extLst>
          </p:nvPr>
        </p:nvGraphicFramePr>
        <p:xfrm>
          <a:off x="228600" y="1752600"/>
          <a:ext cx="4876800" cy="4191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6363542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9144000" cy="6858000"/>
          </a:xfrm>
          <a:prstGeom prst="rect">
            <a:avLst/>
          </a:prstGeom>
          <a:noFill/>
          <a:ln w="114300" cmpd="sng">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9612" y="6072187"/>
            <a:ext cx="1931987" cy="78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685800"/>
            <a:ext cx="8229600" cy="1143000"/>
          </a:xfrm>
        </p:spPr>
        <p:txBody>
          <a:bodyPr>
            <a:noAutofit/>
          </a:bodyPr>
          <a:lstStyle/>
          <a:p>
            <a:r>
              <a:rPr lang="en-US" sz="5000" dirty="0" smtClean="0">
                <a:solidFill>
                  <a:srgbClr val="0070C0"/>
                </a:solidFill>
              </a:rPr>
              <a:t>Regional Summary </a:t>
            </a:r>
            <a:br>
              <a:rPr lang="en-US" sz="5000" dirty="0" smtClean="0">
                <a:solidFill>
                  <a:srgbClr val="0070C0"/>
                </a:solidFill>
              </a:rPr>
            </a:br>
            <a:r>
              <a:rPr lang="en-US" sz="5000" dirty="0" smtClean="0">
                <a:solidFill>
                  <a:srgbClr val="0070C0"/>
                </a:solidFill>
              </a:rPr>
              <a:t>of Indicators Measuring </a:t>
            </a:r>
            <a:br>
              <a:rPr lang="en-US" sz="5000" dirty="0" smtClean="0">
                <a:solidFill>
                  <a:srgbClr val="0070C0"/>
                </a:solidFill>
              </a:rPr>
            </a:br>
            <a:r>
              <a:rPr lang="en-US" sz="5000" dirty="0" smtClean="0">
                <a:solidFill>
                  <a:srgbClr val="0070C0"/>
                </a:solidFill>
              </a:rPr>
              <a:t>Stream Health</a:t>
            </a:r>
            <a:endParaRPr lang="en-US" sz="5000" dirty="0">
              <a:solidFill>
                <a:srgbClr val="0070C0"/>
              </a:solidFill>
            </a:endParaRPr>
          </a:p>
        </p:txBody>
      </p:sp>
      <p:sp>
        <p:nvSpPr>
          <p:cNvPr id="10" name="TextBox 9"/>
          <p:cNvSpPr txBox="1"/>
          <p:nvPr/>
        </p:nvSpPr>
        <p:spPr>
          <a:xfrm>
            <a:off x="3733800" y="4122003"/>
            <a:ext cx="2895600" cy="856645"/>
          </a:xfrm>
          <a:prstGeom prst="rect">
            <a:avLst/>
          </a:prstGeom>
          <a:noFill/>
        </p:spPr>
        <p:txBody>
          <a:bodyPr wrap="square" rtlCol="0">
            <a:spAutoFit/>
          </a:bodyPr>
          <a:lstStyle/>
          <a:p>
            <a:pPr marL="342900" indent="-342900">
              <a:spcAft>
                <a:spcPts val="200"/>
              </a:spcAft>
              <a:buFont typeface="Arial" panose="020B0604020202020204" pitchFamily="34" charset="0"/>
              <a:buChar char="•"/>
            </a:pPr>
            <a:r>
              <a:rPr lang="en-US" sz="2400" dirty="0" smtClean="0">
                <a:solidFill>
                  <a:prstClr val="black"/>
                </a:solidFill>
                <a:latin typeface="Constantia"/>
              </a:rPr>
              <a:t>Nitrates</a:t>
            </a:r>
          </a:p>
          <a:p>
            <a:pPr marL="342900" indent="-342900">
              <a:spcAft>
                <a:spcPts val="200"/>
              </a:spcAft>
              <a:buFont typeface="Arial" panose="020B0604020202020204" pitchFamily="34" charset="0"/>
              <a:buChar char="•"/>
            </a:pPr>
            <a:r>
              <a:rPr lang="en-US" sz="2400" dirty="0" smtClean="0">
                <a:solidFill>
                  <a:prstClr val="black"/>
                </a:solidFill>
                <a:latin typeface="Constantia"/>
              </a:rPr>
              <a:t>Bacteria</a:t>
            </a:r>
            <a:endParaRPr lang="en-US" sz="2400" dirty="0">
              <a:solidFill>
                <a:prstClr val="black"/>
              </a:solidFill>
              <a:latin typeface="Constantia"/>
            </a:endParaRPr>
          </a:p>
        </p:txBody>
      </p:sp>
      <p:sp>
        <p:nvSpPr>
          <p:cNvPr id="11" name="TextBox 10"/>
          <p:cNvSpPr txBox="1"/>
          <p:nvPr/>
        </p:nvSpPr>
        <p:spPr>
          <a:xfrm>
            <a:off x="6891424" y="4180154"/>
            <a:ext cx="2895600"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solidFill>
                  <a:prstClr val="black"/>
                </a:solidFill>
                <a:latin typeface="Constantia"/>
              </a:rPr>
              <a:t>Phosphate</a:t>
            </a:r>
            <a:endParaRPr lang="en-US" sz="2400" dirty="0">
              <a:solidFill>
                <a:prstClr val="black"/>
              </a:solidFill>
              <a:latin typeface="Constantia"/>
            </a:endParaRPr>
          </a:p>
        </p:txBody>
      </p:sp>
      <p:sp>
        <p:nvSpPr>
          <p:cNvPr id="12" name="TextBox 11"/>
          <p:cNvSpPr txBox="1"/>
          <p:nvPr/>
        </p:nvSpPr>
        <p:spPr>
          <a:xfrm>
            <a:off x="457200" y="4069477"/>
            <a:ext cx="3657600" cy="2436564"/>
          </a:xfrm>
          <a:prstGeom prst="rect">
            <a:avLst/>
          </a:prstGeom>
          <a:noFill/>
        </p:spPr>
        <p:txBody>
          <a:bodyPr wrap="square" rtlCol="0">
            <a:spAutoFit/>
          </a:bodyPr>
          <a:lstStyle/>
          <a:p>
            <a:pPr marL="342900" indent="-342900">
              <a:spcAft>
                <a:spcPts val="200"/>
              </a:spcAft>
              <a:buFont typeface="Arial" panose="020B0604020202020204" pitchFamily="34" charset="0"/>
              <a:buChar char="•"/>
            </a:pPr>
            <a:r>
              <a:rPr lang="en-US" sz="2400" dirty="0" smtClean="0">
                <a:solidFill>
                  <a:prstClr val="black"/>
                </a:solidFill>
                <a:latin typeface="Constantia"/>
              </a:rPr>
              <a:t>Temperature</a:t>
            </a:r>
          </a:p>
          <a:p>
            <a:pPr marL="342900" indent="-342900">
              <a:spcAft>
                <a:spcPts val="200"/>
              </a:spcAft>
              <a:buFont typeface="Arial" panose="020B0604020202020204" pitchFamily="34" charset="0"/>
              <a:buChar char="•"/>
            </a:pPr>
            <a:r>
              <a:rPr lang="en-US" sz="2400" dirty="0" smtClean="0">
                <a:solidFill>
                  <a:prstClr val="black"/>
                </a:solidFill>
                <a:latin typeface="Constantia"/>
              </a:rPr>
              <a:t>Dissolved Oxygen</a:t>
            </a:r>
          </a:p>
          <a:p>
            <a:pPr marL="342900" indent="-342900">
              <a:spcAft>
                <a:spcPts val="200"/>
              </a:spcAft>
              <a:buFont typeface="Arial" panose="020B0604020202020204" pitchFamily="34" charset="0"/>
              <a:buChar char="•"/>
            </a:pPr>
            <a:r>
              <a:rPr lang="en-US" sz="2400" dirty="0" smtClean="0">
                <a:solidFill>
                  <a:prstClr val="black"/>
                </a:solidFill>
                <a:latin typeface="Constantia"/>
              </a:rPr>
              <a:t>pH</a:t>
            </a:r>
          </a:p>
          <a:p>
            <a:pPr marL="342900" indent="-342900">
              <a:spcAft>
                <a:spcPts val="200"/>
              </a:spcAft>
              <a:buFont typeface="Arial" panose="020B0604020202020204" pitchFamily="34" charset="0"/>
              <a:buChar char="•"/>
            </a:pPr>
            <a:r>
              <a:rPr lang="en-US" sz="2400" dirty="0" smtClean="0">
                <a:solidFill>
                  <a:prstClr val="black"/>
                </a:solidFill>
                <a:latin typeface="Constantia"/>
              </a:rPr>
              <a:t>Turbidity</a:t>
            </a:r>
          </a:p>
          <a:p>
            <a:pPr marL="342900" indent="-342900">
              <a:spcAft>
                <a:spcPts val="200"/>
              </a:spcAft>
              <a:buFont typeface="Arial" panose="020B0604020202020204" pitchFamily="34" charset="0"/>
              <a:buChar char="•"/>
            </a:pPr>
            <a:r>
              <a:rPr lang="en-US" sz="2400" dirty="0" smtClean="0">
                <a:solidFill>
                  <a:prstClr val="black"/>
                </a:solidFill>
                <a:latin typeface="Constantia"/>
              </a:rPr>
              <a:t>Habitat Score</a:t>
            </a:r>
          </a:p>
          <a:p>
            <a:pPr marL="342900" indent="-342900">
              <a:spcAft>
                <a:spcPts val="200"/>
              </a:spcAft>
              <a:buFont typeface="Arial" panose="020B0604020202020204" pitchFamily="34" charset="0"/>
              <a:buChar char="•"/>
            </a:pPr>
            <a:r>
              <a:rPr lang="en-US" sz="2400" dirty="0" smtClean="0">
                <a:solidFill>
                  <a:prstClr val="black"/>
                </a:solidFill>
                <a:latin typeface="Constantia"/>
              </a:rPr>
              <a:t>Specific Conductance</a:t>
            </a:r>
            <a:endParaRPr lang="en-US" sz="2400" dirty="0">
              <a:solidFill>
                <a:prstClr val="black"/>
              </a:solidFill>
              <a:latin typeface="Constantia"/>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8722" y="2391471"/>
            <a:ext cx="1687278" cy="1687278"/>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67224" y="2359573"/>
            <a:ext cx="1719176" cy="1719176"/>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43824" y="2391471"/>
            <a:ext cx="1719176" cy="1726651"/>
          </a:xfrm>
          <a:prstGeom prst="rect">
            <a:avLst/>
          </a:prstGeom>
        </p:spPr>
      </p:pic>
    </p:spTree>
    <p:extLst>
      <p:ext uri="{BB962C8B-B14F-4D97-AF65-F5344CB8AC3E}">
        <p14:creationId xmlns:p14="http://schemas.microsoft.com/office/powerpoint/2010/main" val="33797985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57201"/>
            <a:ext cx="7886700" cy="1143000"/>
          </a:xfrm>
        </p:spPr>
        <p:txBody>
          <a:bodyPr>
            <a:normAutofit fontScale="90000"/>
          </a:bodyPr>
          <a:lstStyle/>
          <a:p>
            <a:pPr algn="ctr"/>
            <a:r>
              <a:rPr lang="en-US" dirty="0" smtClean="0"/>
              <a:t>We have the data, now let’s</a:t>
            </a:r>
            <a:br>
              <a:rPr lang="en-US" dirty="0" smtClean="0"/>
            </a:br>
            <a:r>
              <a:rPr lang="en-US" dirty="0" smtClean="0"/>
              <a:t>do something</a:t>
            </a:r>
            <a:endParaRPr lang="en-US" dirty="0"/>
          </a:p>
        </p:txBody>
      </p:sp>
      <p:sp>
        <p:nvSpPr>
          <p:cNvPr id="3" name="Content Placeholder 2"/>
          <p:cNvSpPr>
            <a:spLocks noGrp="1"/>
          </p:cNvSpPr>
          <p:nvPr>
            <p:ph sz="half" idx="1"/>
          </p:nvPr>
        </p:nvSpPr>
        <p:spPr>
          <a:xfrm>
            <a:off x="628650" y="1996582"/>
            <a:ext cx="2162845" cy="3263504"/>
          </a:xfrm>
        </p:spPr>
        <p:txBody>
          <a:bodyPr>
            <a:normAutofit lnSpcReduction="10000"/>
          </a:bodyPr>
          <a:lstStyle/>
          <a:p>
            <a:pPr marL="0" indent="0">
              <a:buNone/>
            </a:pPr>
            <a:r>
              <a:rPr lang="en-US" dirty="0">
                <a:solidFill>
                  <a:srgbClr val="00B050"/>
                </a:solidFill>
              </a:rPr>
              <a:t>Land Preservation</a:t>
            </a:r>
          </a:p>
          <a:p>
            <a:pPr marL="0" indent="0">
              <a:buNone/>
            </a:pPr>
            <a:endParaRPr lang="en-US" sz="825" dirty="0">
              <a:solidFill>
                <a:schemeClr val="accent6">
                  <a:lumMod val="75000"/>
                </a:schemeClr>
              </a:solidFill>
            </a:endParaRPr>
          </a:p>
          <a:p>
            <a:r>
              <a:rPr lang="en-US" sz="1800" dirty="0"/>
              <a:t>Acquisition</a:t>
            </a:r>
          </a:p>
          <a:p>
            <a:r>
              <a:rPr lang="en-US" sz="1800" dirty="0"/>
              <a:t>Easements</a:t>
            </a:r>
          </a:p>
          <a:p>
            <a:r>
              <a:rPr lang="en-US" sz="1800" dirty="0"/>
              <a:t>Regulations</a:t>
            </a:r>
          </a:p>
          <a:p>
            <a:r>
              <a:rPr lang="en-US" sz="1800" dirty="0"/>
              <a:t>Land use planning</a:t>
            </a:r>
          </a:p>
          <a:p>
            <a:endParaRPr lang="en-US" dirty="0"/>
          </a:p>
        </p:txBody>
      </p:sp>
      <p:sp>
        <p:nvSpPr>
          <p:cNvPr id="4" name="Content Placeholder 3"/>
          <p:cNvSpPr>
            <a:spLocks noGrp="1"/>
          </p:cNvSpPr>
          <p:nvPr>
            <p:ph sz="half" idx="2"/>
          </p:nvPr>
        </p:nvSpPr>
        <p:spPr>
          <a:xfrm>
            <a:off x="3201289" y="2002666"/>
            <a:ext cx="2149883" cy="3263504"/>
          </a:xfrm>
        </p:spPr>
        <p:txBody>
          <a:bodyPr>
            <a:normAutofit lnSpcReduction="10000"/>
          </a:bodyPr>
          <a:lstStyle/>
          <a:p>
            <a:pPr marL="0" indent="0">
              <a:buNone/>
            </a:pPr>
            <a:r>
              <a:rPr lang="en-US" dirty="0">
                <a:solidFill>
                  <a:srgbClr val="0070C0"/>
                </a:solidFill>
              </a:rPr>
              <a:t>Restoration &amp; Stewardship</a:t>
            </a:r>
          </a:p>
          <a:p>
            <a:r>
              <a:rPr lang="en-US" sz="1800" dirty="0"/>
              <a:t>In stream restoration</a:t>
            </a:r>
          </a:p>
          <a:p>
            <a:r>
              <a:rPr lang="en-US" sz="1800" dirty="0"/>
              <a:t>Dam removal</a:t>
            </a:r>
          </a:p>
          <a:p>
            <a:r>
              <a:rPr lang="en-US" sz="1800" dirty="0"/>
              <a:t>Riparian forest or wetland restoration</a:t>
            </a:r>
          </a:p>
          <a:p>
            <a:r>
              <a:rPr lang="en-US" sz="1800" dirty="0"/>
              <a:t>Invasive control</a:t>
            </a:r>
          </a:p>
          <a:p>
            <a:endParaRPr lang="en-US" dirty="0"/>
          </a:p>
        </p:txBody>
      </p:sp>
      <p:sp>
        <p:nvSpPr>
          <p:cNvPr id="11" name="TextBox 10"/>
          <p:cNvSpPr txBox="1"/>
          <p:nvPr/>
        </p:nvSpPr>
        <p:spPr>
          <a:xfrm>
            <a:off x="5760967" y="1996583"/>
            <a:ext cx="2458974" cy="3987758"/>
          </a:xfrm>
          <a:prstGeom prst="rect">
            <a:avLst/>
          </a:prstGeom>
          <a:noFill/>
        </p:spPr>
        <p:txBody>
          <a:bodyPr wrap="square" rtlCol="0">
            <a:spAutoFit/>
          </a:bodyPr>
          <a:lstStyle/>
          <a:p>
            <a:pPr>
              <a:lnSpc>
                <a:spcPct val="90000"/>
              </a:lnSpc>
              <a:spcBef>
                <a:spcPts val="750"/>
              </a:spcBef>
            </a:pPr>
            <a:r>
              <a:rPr lang="en-US" sz="2100" dirty="0">
                <a:solidFill>
                  <a:srgbClr val="00B0F0"/>
                </a:solidFill>
              </a:rPr>
              <a:t>Best Management Practices (BMPs)</a:t>
            </a:r>
          </a:p>
          <a:p>
            <a:pPr marL="171450" indent="-171450">
              <a:lnSpc>
                <a:spcPct val="90000"/>
              </a:lnSpc>
              <a:spcBef>
                <a:spcPts val="750"/>
              </a:spcBef>
              <a:buFont typeface="Arial" panose="020B0604020202020204" pitchFamily="34" charset="0"/>
              <a:buChar char="•"/>
            </a:pPr>
            <a:r>
              <a:rPr lang="en-US" dirty="0">
                <a:solidFill>
                  <a:prstClr val="black"/>
                </a:solidFill>
              </a:rPr>
              <a:t>River Friendly Program</a:t>
            </a:r>
          </a:p>
          <a:p>
            <a:pPr marL="514350" lvl="1" indent="-171450">
              <a:lnSpc>
                <a:spcPct val="90000"/>
              </a:lnSpc>
              <a:spcBef>
                <a:spcPts val="750"/>
              </a:spcBef>
              <a:buFont typeface="Arial" panose="020B0604020202020204" pitchFamily="34" charset="0"/>
              <a:buChar char="•"/>
            </a:pPr>
            <a:r>
              <a:rPr lang="en-US" dirty="0">
                <a:solidFill>
                  <a:prstClr val="black"/>
                </a:solidFill>
              </a:rPr>
              <a:t>Residents</a:t>
            </a:r>
          </a:p>
          <a:p>
            <a:pPr marL="514350" lvl="1" indent="-171450">
              <a:lnSpc>
                <a:spcPct val="90000"/>
              </a:lnSpc>
              <a:spcBef>
                <a:spcPts val="750"/>
              </a:spcBef>
              <a:buFont typeface="Arial" panose="020B0604020202020204" pitchFamily="34" charset="0"/>
              <a:buChar char="•"/>
            </a:pPr>
            <a:r>
              <a:rPr lang="en-US" dirty="0">
                <a:solidFill>
                  <a:prstClr val="black"/>
                </a:solidFill>
              </a:rPr>
              <a:t>Farms</a:t>
            </a:r>
          </a:p>
          <a:p>
            <a:pPr marL="514350" lvl="1" indent="-171450">
              <a:lnSpc>
                <a:spcPct val="90000"/>
              </a:lnSpc>
              <a:spcBef>
                <a:spcPts val="750"/>
              </a:spcBef>
              <a:buFont typeface="Arial" panose="020B0604020202020204" pitchFamily="34" charset="0"/>
              <a:buChar char="•"/>
            </a:pPr>
            <a:r>
              <a:rPr lang="en-US" dirty="0">
                <a:solidFill>
                  <a:prstClr val="black"/>
                </a:solidFill>
              </a:rPr>
              <a:t>Schools</a:t>
            </a:r>
          </a:p>
          <a:p>
            <a:pPr marL="514350" lvl="1" indent="-171450">
              <a:lnSpc>
                <a:spcPct val="90000"/>
              </a:lnSpc>
              <a:spcBef>
                <a:spcPts val="750"/>
              </a:spcBef>
              <a:buFont typeface="Arial" panose="020B0604020202020204" pitchFamily="34" charset="0"/>
              <a:buChar char="•"/>
            </a:pPr>
            <a:r>
              <a:rPr lang="en-US" dirty="0">
                <a:solidFill>
                  <a:prstClr val="black"/>
                </a:solidFill>
              </a:rPr>
              <a:t>Businesses</a:t>
            </a:r>
          </a:p>
          <a:p>
            <a:pPr marL="171450" indent="-171450">
              <a:lnSpc>
                <a:spcPct val="90000"/>
              </a:lnSpc>
              <a:spcBef>
                <a:spcPts val="750"/>
              </a:spcBef>
              <a:buFont typeface="Arial" panose="020B0604020202020204" pitchFamily="34" charset="0"/>
              <a:buChar char="•"/>
            </a:pPr>
            <a:r>
              <a:rPr lang="en-US" dirty="0">
                <a:solidFill>
                  <a:prstClr val="black"/>
                </a:solidFill>
              </a:rPr>
              <a:t>Local </a:t>
            </a:r>
            <a:r>
              <a:rPr lang="en-US" dirty="0">
                <a:solidFill>
                  <a:prstClr val="black"/>
                </a:solidFill>
              </a:rPr>
              <a:t>Ordinances</a:t>
            </a:r>
          </a:p>
          <a:p>
            <a:pPr marL="171450" indent="-171450">
              <a:lnSpc>
                <a:spcPct val="90000"/>
              </a:lnSpc>
              <a:spcBef>
                <a:spcPts val="750"/>
              </a:spcBef>
              <a:buFont typeface="Arial" panose="020B0604020202020204" pitchFamily="34" charset="0"/>
              <a:buChar char="•"/>
            </a:pPr>
            <a:r>
              <a:rPr lang="en-US" dirty="0">
                <a:solidFill>
                  <a:prstClr val="black"/>
                </a:solidFill>
              </a:rPr>
              <a:t>Regulations</a:t>
            </a:r>
            <a:endParaRPr lang="en-US" dirty="0">
              <a:solidFill>
                <a:prstClr val="black"/>
              </a:solidFill>
            </a:endParaRPr>
          </a:p>
          <a:p>
            <a:pPr marL="171450" indent="-171450">
              <a:lnSpc>
                <a:spcPct val="90000"/>
              </a:lnSpc>
              <a:spcBef>
                <a:spcPts val="750"/>
              </a:spcBef>
              <a:buFont typeface="Arial" panose="020B0604020202020204" pitchFamily="34" charset="0"/>
              <a:buChar char="•"/>
            </a:pPr>
            <a:r>
              <a:rPr lang="en-US" dirty="0">
                <a:solidFill>
                  <a:prstClr val="black"/>
                </a:solidFill>
              </a:rPr>
              <a:t>Well testing and septic maintenance</a:t>
            </a:r>
          </a:p>
        </p:txBody>
      </p:sp>
    </p:spTree>
    <p:extLst>
      <p:ext uri="{BB962C8B-B14F-4D97-AF65-F5344CB8AC3E}">
        <p14:creationId xmlns:p14="http://schemas.microsoft.com/office/powerpoint/2010/main" val="2316588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10295" y="925833"/>
            <a:ext cx="3921525" cy="5074914"/>
          </a:xfr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8696" y="857250"/>
            <a:ext cx="3699780" cy="5074920"/>
          </a:xfrm>
          <a:prstGeom prst="rect">
            <a:avLst/>
          </a:prstGeom>
        </p:spPr>
      </p:pic>
    </p:spTree>
    <p:extLst>
      <p:ext uri="{BB962C8B-B14F-4D97-AF65-F5344CB8AC3E}">
        <p14:creationId xmlns:p14="http://schemas.microsoft.com/office/powerpoint/2010/main" val="1936782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0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3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1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Flow</Template>
  <TotalTime>3224</TotalTime>
  <Words>2880</Words>
  <Application>Microsoft Office PowerPoint</Application>
  <PresentationFormat>On-screen Show (4:3)</PresentationFormat>
  <Paragraphs>326</Paragraphs>
  <Slides>27</Slides>
  <Notes>27</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27</vt:i4>
      </vt:variant>
    </vt:vector>
  </HeadingPairs>
  <TitlesOfParts>
    <vt:vector size="40" baseType="lpstr">
      <vt:lpstr>ＭＳ Ｐゴシック</vt:lpstr>
      <vt:lpstr>Arial</vt:lpstr>
      <vt:lpstr>Calibri</vt:lpstr>
      <vt:lpstr>Calibri Light</vt:lpstr>
      <vt:lpstr>Constantia</vt:lpstr>
      <vt:lpstr>Times New Roman</vt:lpstr>
      <vt:lpstr>Wingdings 2</vt:lpstr>
      <vt:lpstr>Office Theme</vt:lpstr>
      <vt:lpstr>10_Flow</vt:lpstr>
      <vt:lpstr>3_Flow</vt:lpstr>
      <vt:lpstr>1_Flow</vt:lpstr>
      <vt:lpstr>1_Office Theme</vt:lpstr>
      <vt:lpstr>2_Office Theme</vt:lpstr>
      <vt:lpstr>  Watershed Tools for Local Leaders Seminar  Stream Buffer Restoration Project Kristi MacDonald, Director of Science Melissa Mitchell Thomas, GIS and IT Specialist  </vt:lpstr>
      <vt:lpstr>PowerPoint Presentation</vt:lpstr>
      <vt:lpstr>Volunteer Stream Monitoring Program</vt:lpstr>
      <vt:lpstr>Benthic Macroinvertebrates</vt:lpstr>
      <vt:lpstr>PowerPoint Presentation</vt:lpstr>
      <vt:lpstr>Water Quality Summary</vt:lpstr>
      <vt:lpstr>Regional Summary  of Indicators Measuring  Stream Health</vt:lpstr>
      <vt:lpstr>We have the data, now let’s do something</vt:lpstr>
      <vt:lpstr>PowerPoint Presentation</vt:lpstr>
      <vt:lpstr>PowerPoint Presentation</vt:lpstr>
      <vt:lpstr>Riparian Restoration is Needed</vt:lpstr>
      <vt:lpstr>WikiWatershed.org  Model Tool</vt:lpstr>
      <vt:lpstr>WikiWatershed Model Tool</vt:lpstr>
      <vt:lpstr>PowerPoint Presentation</vt:lpstr>
      <vt:lpstr>Buffer Regulations</vt:lpstr>
      <vt:lpstr>Implementing a Volunteer Tree Planting</vt:lpstr>
      <vt:lpstr>PowerPoint Presentation</vt:lpstr>
      <vt:lpstr>Choosing a Location</vt:lpstr>
      <vt:lpstr>How many trees and shrubs to plant?</vt:lpstr>
      <vt:lpstr>Tree species</vt:lpstr>
      <vt:lpstr>Other equipment</vt:lpstr>
      <vt:lpstr>Recruiting Volunteers &amp; PR</vt:lpstr>
      <vt:lpstr>Follow up and longterm care</vt:lpstr>
      <vt:lpstr>Funding &amp; Partners</vt:lpstr>
      <vt:lpstr>RHA’s Stream Buffer Gap ID Tool</vt:lpstr>
      <vt:lpstr>Next Steps</vt:lpstr>
      <vt:lpstr>LET’S PLANT TREES!!!</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Mara Tippett</dc:creator>
  <cp:lastModifiedBy>Kristi MacDonald</cp:lastModifiedBy>
  <cp:revision>94</cp:revision>
  <cp:lastPrinted>2018-03-01T19:24:59Z</cp:lastPrinted>
  <dcterms:created xsi:type="dcterms:W3CDTF">2017-11-21T18:35:22Z</dcterms:created>
  <dcterms:modified xsi:type="dcterms:W3CDTF">2018-03-02T11:46:15Z</dcterms:modified>
</cp:coreProperties>
</file>