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19"/>
  </p:notesMasterIdLst>
  <p:sldIdLst>
    <p:sldId id="257" r:id="rId6"/>
    <p:sldId id="273" r:id="rId7"/>
    <p:sldId id="274" r:id="rId8"/>
    <p:sldId id="275" r:id="rId9"/>
    <p:sldId id="277" r:id="rId10"/>
    <p:sldId id="279" r:id="rId11"/>
    <p:sldId id="280" r:id="rId12"/>
    <p:sldId id="281" r:id="rId13"/>
    <p:sldId id="282" r:id="rId14"/>
    <p:sldId id="283" r:id="rId15"/>
    <p:sldId id="287" r:id="rId16"/>
    <p:sldId id="284" r:id="rId17"/>
    <p:sldId id="286" r:id="rId18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662" autoAdjust="0"/>
    <p:restoredTop sz="94660"/>
  </p:normalViewPr>
  <p:slideViewPr>
    <p:cSldViewPr>
      <p:cViewPr varScale="1">
        <p:scale>
          <a:sx n="41" d="100"/>
          <a:sy n="41" d="100"/>
        </p:scale>
        <p:origin x="22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F877A54-D7BA-4E26-9268-E3027D49109E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180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180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C54C777-2D37-45CE-ABB2-7AAFF6FCF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485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4C777-2D37-45CE-ABB2-7AAFF6FCF83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507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4C777-2D37-45CE-ABB2-7AAFF6FCF83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310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4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bg2"/>
                        </a:gs>
                        <a:gs pos="100000">
                          <a:schemeClr val="bg1"/>
                        </a:gs>
                      </a:gsLst>
                      <a:lin ang="18900000" scaled="1"/>
                    </a:gra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6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7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8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9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0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1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2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9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4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5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6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7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8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9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0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1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2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3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4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6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7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8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9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0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4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5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6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7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8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9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0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1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2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3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4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5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6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7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8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9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0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1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2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3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4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5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6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7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8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9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0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1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2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3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4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5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6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7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8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9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0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1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2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3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8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9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0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1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2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3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4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5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6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7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8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9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0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1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2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3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4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5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6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7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8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9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0 h 154"/>
                  <a:gd name="T2" fmla="*/ 0 w 144"/>
                  <a:gd name="T3" fmla="*/ 0 h 154"/>
                  <a:gd name="T4" fmla="*/ 0 w 144"/>
                  <a:gd name="T5" fmla="*/ 0 h 154"/>
                  <a:gd name="T6" fmla="*/ 0 w 144"/>
                  <a:gd name="T7" fmla="*/ 0 h 154"/>
                  <a:gd name="T8" fmla="*/ 0 w 144"/>
                  <a:gd name="T9" fmla="*/ 0 h 154"/>
                  <a:gd name="T10" fmla="*/ 0 w 144"/>
                  <a:gd name="T11" fmla="*/ 0 h 154"/>
                  <a:gd name="T12" fmla="*/ 0 w 144"/>
                  <a:gd name="T13" fmla="*/ 0 h 154"/>
                  <a:gd name="T14" fmla="*/ 0 w 144"/>
                  <a:gd name="T15" fmla="*/ 0 h 154"/>
                  <a:gd name="T16" fmla="*/ 0 w 144"/>
                  <a:gd name="T17" fmla="*/ 0 h 154"/>
                  <a:gd name="T18" fmla="*/ 0 w 144"/>
                  <a:gd name="T19" fmla="*/ 0 h 154"/>
                  <a:gd name="T20" fmla="*/ 0 w 144"/>
                  <a:gd name="T21" fmla="*/ 0 h 154"/>
                  <a:gd name="T22" fmla="*/ 0 w 144"/>
                  <a:gd name="T23" fmla="*/ 0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0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>
                  <a:gd name="T0" fmla="*/ 0 w 348"/>
                  <a:gd name="T1" fmla="*/ 0 h 1272"/>
                  <a:gd name="T2" fmla="*/ 287 w 348"/>
                  <a:gd name="T3" fmla="*/ 582 h 1272"/>
                  <a:gd name="T4" fmla="*/ 348 w 348"/>
                  <a:gd name="T5" fmla="*/ 1272 h 1272"/>
                  <a:gd name="T6" fmla="*/ 54 w 348"/>
                  <a:gd name="T7" fmla="*/ 676 h 1272"/>
                  <a:gd name="T8" fmla="*/ 0 w 348"/>
                  <a:gd name="T9" fmla="*/ 0 h 1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1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79001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79002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55" name="Rectangle 155"/>
          <p:cNvSpPr>
            <a:spLocks noGrp="1" noChangeArrowheads="1"/>
          </p:cNvSpPr>
          <p:nvPr>
            <p:ph type="dt" sz="quarter" idx="10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6" name="Rectangle 15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7" name="Rectangle 15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A21DCE07-6D16-4321-9B54-FB781650745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73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9239C-9BB3-4F87-ABA2-BB71E77664E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830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6AD8B-5C70-4403-9DEF-0CA24B3EF85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363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AA0FF-0179-4CC8-97C1-DB3C77817C8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875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752F2-0D9B-4BA5-B329-C0C56FC030A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176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A2D0CE-DDCD-4747-B648-0D8C861F217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488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004B0A-1107-49AC-AD5A-CE6353FF97C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189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C84078-77D4-4C03-92AD-1038B414408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050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7391B2-9CBE-4F9A-8B3B-038C659359A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988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77349E-17C3-4586-8F1B-3FFF73755B7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648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AE2E45-F236-420E-BED7-B65BE4E1A01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653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52546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169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0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1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2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3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4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5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6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7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8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9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80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81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bg2"/>
                        </a:gs>
                        <a:gs pos="100000">
                          <a:schemeClr val="bg1"/>
                        </a:gs>
                      </a:gsLst>
                      <a:lin ang="18900000" scaled="1"/>
                    </a:gra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33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1034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35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36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37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38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39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0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1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2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3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4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5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6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7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8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9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0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1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2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3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4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5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6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7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8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9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0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1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2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3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4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5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6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7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8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9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0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1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2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3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4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5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6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7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8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9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0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1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2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3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4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5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6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7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8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9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0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1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2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3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4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5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6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7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8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9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0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1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2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3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4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5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7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8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9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0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1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2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3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4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5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6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7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8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9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0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1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2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3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4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5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6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7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8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9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0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1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2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3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4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5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6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7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8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9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0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1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2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3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4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5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6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7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8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9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0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1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2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3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4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5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6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7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8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9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0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1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2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3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4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5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6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0 h 154"/>
                  <a:gd name="T2" fmla="*/ 0 w 144"/>
                  <a:gd name="T3" fmla="*/ 0 h 154"/>
                  <a:gd name="T4" fmla="*/ 0 w 144"/>
                  <a:gd name="T5" fmla="*/ 0 h 154"/>
                  <a:gd name="T6" fmla="*/ 0 w 144"/>
                  <a:gd name="T7" fmla="*/ 0 h 154"/>
                  <a:gd name="T8" fmla="*/ 0 w 144"/>
                  <a:gd name="T9" fmla="*/ 0 h 154"/>
                  <a:gd name="T10" fmla="*/ 0 w 144"/>
                  <a:gd name="T11" fmla="*/ 0 h 154"/>
                  <a:gd name="T12" fmla="*/ 0 w 144"/>
                  <a:gd name="T13" fmla="*/ 0 h 154"/>
                  <a:gd name="T14" fmla="*/ 0 w 144"/>
                  <a:gd name="T15" fmla="*/ 0 h 154"/>
                  <a:gd name="T16" fmla="*/ 0 w 144"/>
                  <a:gd name="T17" fmla="*/ 0 h 154"/>
                  <a:gd name="T18" fmla="*/ 0 w 144"/>
                  <a:gd name="T19" fmla="*/ 0 h 154"/>
                  <a:gd name="T20" fmla="*/ 0 w 144"/>
                  <a:gd name="T21" fmla="*/ 0 h 154"/>
                  <a:gd name="T22" fmla="*/ 0 w 144"/>
                  <a:gd name="T23" fmla="*/ 0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7975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>
                  <a:gd name="T0" fmla="*/ 0 w 348"/>
                  <a:gd name="T1" fmla="*/ 0 h 1272"/>
                  <a:gd name="T2" fmla="*/ 287 w 348"/>
                  <a:gd name="T3" fmla="*/ 582 h 1272"/>
                  <a:gd name="T4" fmla="*/ 348 w 348"/>
                  <a:gd name="T5" fmla="*/ 1272 h 1272"/>
                  <a:gd name="T6" fmla="*/ 54 w 348"/>
                  <a:gd name="T7" fmla="*/ 676 h 1272"/>
                  <a:gd name="T8" fmla="*/ 0 w 348"/>
                  <a:gd name="T9" fmla="*/ 0 h 1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7976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77977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7978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7979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7980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1A6B39-2797-460C-81EA-EF7765FF4B7A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7981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645319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j.gov/dep/gis/stateshp.html" TargetMode="External"/><Relationship Id="rId2" Type="http://schemas.openxmlformats.org/officeDocument/2006/relationships/hyperlink" Target="http://www.nj.gov/dep/gis/contactbgis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GISnet@dep.nj.gov" TargetMode="External"/><Relationship Id="rId5" Type="http://schemas.openxmlformats.org/officeDocument/2006/relationships/hyperlink" Target="https://msc.fema.gov/portal/search" TargetMode="External"/><Relationship Id="rId4" Type="http://schemas.openxmlformats.org/officeDocument/2006/relationships/hyperlink" Target="http://njogis-newjersey.opendata.arcgis.com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23888" y="685800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/>
              <a:t>NJ-</a:t>
            </a:r>
            <a:r>
              <a:rPr lang="en-US" sz="4800" dirty="0" err="1"/>
              <a:t>GeoWeb</a:t>
            </a:r>
            <a:r>
              <a:rPr lang="en-US" sz="4800" dirty="0"/>
              <a:t> Interactive Basics Workshop</a:t>
            </a:r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2667000"/>
            <a:ext cx="6400800" cy="3048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May 16, 2018</a:t>
            </a:r>
          </a:p>
          <a:p>
            <a:pPr eaLnBrk="1" hangingPunct="1">
              <a:defRPr/>
            </a:pPr>
            <a:r>
              <a:rPr lang="en-US" dirty="0"/>
              <a:t>NJDEP – Bureau of GIS</a:t>
            </a:r>
          </a:p>
          <a:p>
            <a:pPr eaLnBrk="1" hangingPunct="1">
              <a:defRPr/>
            </a:pPr>
            <a:endParaRPr lang="en-US" sz="2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eaLnBrk="1" hangingPunct="1">
              <a:defRPr/>
            </a:pP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Robert Muska </a:t>
            </a:r>
          </a:p>
          <a:p>
            <a:pPr eaLnBrk="1" hangingPunct="1">
              <a:defRPr/>
            </a:pPr>
            <a:r>
              <a:rPr lang="en-US" dirty="0" err="1">
                <a:solidFill>
                  <a:schemeClr val="tx2"/>
                </a:solidFill>
              </a:rPr>
              <a:t>Email:GISnet@dep.nj.gov</a:t>
            </a:r>
            <a:endParaRPr lang="en-US" dirty="0">
              <a:solidFill>
                <a:schemeClr val="tx2"/>
              </a:solidFill>
            </a:endParaRPr>
          </a:p>
          <a:p>
            <a:pPr eaLnBrk="1" hangingPunct="1">
              <a:defRPr/>
            </a:pPr>
            <a:r>
              <a:rPr lang="en-US" dirty="0">
                <a:solidFill>
                  <a:schemeClr val="tx2"/>
                </a:solidFill>
              </a:rPr>
              <a:t>Phone: 609-777-0672</a:t>
            </a:r>
          </a:p>
        </p:txBody>
      </p:sp>
    </p:spTree>
    <p:extLst>
      <p:ext uri="{BB962C8B-B14F-4D97-AF65-F5344CB8AC3E}">
        <p14:creationId xmlns:p14="http://schemas.microsoft.com/office/powerpoint/2010/main" val="2124466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8F7E67-34C9-4C04-9B1C-3BD8EE11E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GIS provides powerful geoprocessing tools for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A367461-9893-4FDC-A62C-DCE0C3A300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Example: Using buffering tool to show contaminated sites within 1,2 and 5 miles radius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819400"/>
            <a:ext cx="5807698" cy="37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4066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E68566-0F99-4AE2-BA57-F985B5B3B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layers that are particularly useful </a:t>
            </a:r>
            <a:r>
              <a:rPr lang="en-US"/>
              <a:t>for environmental </a:t>
            </a:r>
            <a:r>
              <a:rPr lang="en-US" dirty="0"/>
              <a:t>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A05E686-8418-4FF8-981C-56B458C9DE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625" y="1828800"/>
            <a:ext cx="4117975" cy="4419600"/>
          </a:xfrm>
        </p:spPr>
        <p:txBody>
          <a:bodyPr/>
          <a:lstStyle/>
          <a:p>
            <a:r>
              <a:rPr lang="en-US" sz="2000" dirty="0"/>
              <a:t>Parcels (Lot and Block)</a:t>
            </a:r>
          </a:p>
          <a:p>
            <a:r>
              <a:rPr lang="en-US" sz="2000" dirty="0"/>
              <a:t>Wetlands </a:t>
            </a:r>
          </a:p>
          <a:p>
            <a:r>
              <a:rPr lang="en-US" sz="2000" dirty="0"/>
              <a:t>Critical environmental and Historical Sites</a:t>
            </a:r>
          </a:p>
          <a:p>
            <a:r>
              <a:rPr lang="en-US" sz="2000" dirty="0"/>
              <a:t>Land use</a:t>
            </a:r>
          </a:p>
          <a:p>
            <a:r>
              <a:rPr lang="en-US" sz="2000" dirty="0"/>
              <a:t>Impervious surface</a:t>
            </a:r>
          </a:p>
          <a:p>
            <a:r>
              <a:rPr lang="en-US" sz="2000" dirty="0"/>
              <a:t>Open space</a:t>
            </a:r>
          </a:p>
          <a:p>
            <a:r>
              <a:rPr lang="en-US" sz="2000" dirty="0"/>
              <a:t>Known contaminated sites</a:t>
            </a:r>
          </a:p>
          <a:p>
            <a:r>
              <a:rPr lang="en-US" sz="2000" dirty="0"/>
              <a:t>NJPDES Discharge Points- Surface Water</a:t>
            </a:r>
          </a:p>
          <a:p>
            <a:r>
              <a:rPr lang="en-US" sz="2000" dirty="0"/>
              <a:t>Water Source Areas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FB3E338-1132-409C-A3C8-612A823C6C61}"/>
              </a:ext>
            </a:extLst>
          </p:cNvPr>
          <p:cNvSpPr txBox="1"/>
          <p:nvPr/>
        </p:nvSpPr>
        <p:spPr>
          <a:xfrm>
            <a:off x="4800600" y="1828800"/>
            <a:ext cx="44958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3C145"/>
              </a:buClr>
              <a:buSzPct val="80000"/>
              <a:buFont typeface="Arial" charset="0"/>
              <a:buChar char="►"/>
            </a:pPr>
            <a:r>
              <a:rPr lang="en-US" sz="2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Well head protection areas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3C145"/>
              </a:buClr>
              <a:buSzPct val="80000"/>
              <a:buFont typeface="Arial" charset="0"/>
              <a:buChar char="►"/>
            </a:pPr>
            <a:r>
              <a:rPr lang="en-US" sz="2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Highlands planning area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3C145"/>
              </a:buClr>
              <a:buSzPct val="80000"/>
              <a:buFont typeface="Arial" charset="0"/>
              <a:buChar char="►"/>
            </a:pPr>
            <a:r>
              <a:rPr lang="en-US" sz="2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Sewer Services areas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3C145"/>
              </a:buClr>
              <a:buSzPct val="80000"/>
              <a:buFont typeface="Arial" charset="0"/>
              <a:buChar char="►"/>
            </a:pPr>
            <a:r>
              <a:rPr lang="en-US" sz="2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Streams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3C145"/>
              </a:buClr>
              <a:buSzPct val="80000"/>
              <a:buFont typeface="Arial" charset="0"/>
              <a:buChar char="►"/>
            </a:pPr>
            <a:r>
              <a:rPr lang="en-US" sz="2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Category one waters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3C145"/>
              </a:buClr>
              <a:buSzPct val="80000"/>
              <a:buFont typeface="Arial" charset="0"/>
              <a:buChar char="►"/>
            </a:pPr>
            <a:r>
              <a:rPr lang="en-US" sz="2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Aquifers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3C145"/>
              </a:buClr>
              <a:buSzPct val="80000"/>
              <a:buFont typeface="Arial" charset="0"/>
              <a:buChar char="►"/>
            </a:pPr>
            <a:r>
              <a:rPr lang="en-US" sz="2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Watersheds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3C145"/>
              </a:buClr>
              <a:buSzPct val="80000"/>
              <a:buFont typeface="Arial" charset="0"/>
              <a:buChar char="►"/>
            </a:pPr>
            <a:r>
              <a:rPr lang="en-US" sz="2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Topographic images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3C145"/>
              </a:buClr>
              <a:buSzPct val="80000"/>
              <a:buFont typeface="Arial" charset="0"/>
              <a:buChar char="►"/>
            </a:pPr>
            <a:r>
              <a:rPr lang="en-US" sz="2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Imagery (natural)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3C145"/>
              </a:buClr>
              <a:buSzPct val="80000"/>
              <a:buFont typeface="Arial" charset="0"/>
              <a:buChar char="►"/>
            </a:pPr>
            <a:r>
              <a:rPr lang="en-US" sz="2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Imagery (infrared)</a:t>
            </a:r>
          </a:p>
        </p:txBody>
      </p:sp>
    </p:spTree>
    <p:extLst>
      <p:ext uri="{BB962C8B-B14F-4D97-AF65-F5344CB8AC3E}">
        <p14:creationId xmlns:p14="http://schemas.microsoft.com/office/powerpoint/2010/main" val="650654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2547A0-F3BA-4B89-AE8D-01A7DC591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NJ-</a:t>
            </a:r>
            <a:r>
              <a:rPr lang="en-US" dirty="0" err="1"/>
              <a:t>GeoWeb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D6B77F0-C6FF-4F34-9407-8CB77A4792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Online GIS application</a:t>
            </a:r>
          </a:p>
          <a:p>
            <a:r>
              <a:rPr lang="en-US" dirty="0"/>
              <a:t>Comprehensive collection of environmental data available to public </a:t>
            </a:r>
          </a:p>
          <a:p>
            <a:r>
              <a:rPr lang="en-US" dirty="0"/>
              <a:t>Data  collected and processed by the NJDEP</a:t>
            </a:r>
          </a:p>
          <a:p>
            <a:pPr marL="0" indent="0">
              <a:buNone/>
            </a:pPr>
            <a:r>
              <a:rPr lang="en-US" dirty="0"/>
              <a:t>   and other state agencies</a:t>
            </a:r>
          </a:p>
          <a:p>
            <a:r>
              <a:rPr lang="en-US" dirty="0"/>
              <a:t>Includes detailed metadata which describes the data</a:t>
            </a:r>
          </a:p>
          <a:p>
            <a:r>
              <a:rPr lang="en-US" dirty="0"/>
              <a:t>Easy to use analysis tools</a:t>
            </a:r>
          </a:p>
          <a:p>
            <a:r>
              <a:rPr lang="en-US" dirty="0"/>
              <a:t>Free application</a:t>
            </a:r>
          </a:p>
        </p:txBody>
      </p:sp>
    </p:spTree>
    <p:extLst>
      <p:ext uri="{BB962C8B-B14F-4D97-AF65-F5344CB8AC3E}">
        <p14:creationId xmlns:p14="http://schemas.microsoft.com/office/powerpoint/2010/main" val="6006385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100000">
              <a:srgbClr val="52546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AABFDD-81E0-4E79-89DF-6731EACC6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762000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Useful Resources</a:t>
            </a:r>
          </a:p>
        </p:txBody>
      </p:sp>
      <p:sp useBgFill="1"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F397965-7307-40D6-B04D-E66873BA3A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625" y="1219200"/>
            <a:ext cx="8540750" cy="4879975"/>
          </a:xfrm>
        </p:spPr>
        <p:txBody>
          <a:bodyPr/>
          <a:lstStyle/>
          <a:p>
            <a:r>
              <a:rPr lang="en-US" sz="2000" b="1" dirty="0">
                <a:solidFill>
                  <a:schemeClr val="accent5">
                    <a:lumMod val="10000"/>
                  </a:schemeClr>
                </a:solidFill>
                <a:effectLst/>
              </a:rPr>
              <a:t>NJDEP Bureau of GIS Help Desk: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accent5">
                    <a:lumMod val="10000"/>
                  </a:schemeClr>
                </a:solidFill>
                <a:effectLst/>
              </a:rPr>
              <a:t>    </a:t>
            </a:r>
            <a:r>
              <a:rPr lang="en-US" sz="2000" b="1" dirty="0">
                <a:solidFill>
                  <a:schemeClr val="accent5">
                    <a:lumMod val="10000"/>
                  </a:schemeClr>
                </a:solidFill>
                <a:effectLst/>
                <a:hlinkClick r:id="rId2"/>
              </a:rPr>
              <a:t>http://</a:t>
            </a:r>
            <a:r>
              <a:rPr lang="en-US" sz="2000" b="1" dirty="0" smtClean="0">
                <a:solidFill>
                  <a:schemeClr val="accent5">
                    <a:lumMod val="10000"/>
                  </a:schemeClr>
                </a:solidFill>
                <a:effectLst/>
                <a:hlinkClick r:id="rId2"/>
              </a:rPr>
              <a:t>www.nj.gov/dep/gis/contactbgis.html</a:t>
            </a:r>
            <a:r>
              <a:rPr lang="en-US" sz="2000" b="1" dirty="0" smtClean="0">
                <a:solidFill>
                  <a:schemeClr val="accent5">
                    <a:lumMod val="10000"/>
                  </a:schemeClr>
                </a:solidFill>
                <a:effectLst/>
              </a:rPr>
              <a:t> </a:t>
            </a:r>
            <a:endParaRPr lang="en-US" sz="2000" b="1" dirty="0">
              <a:solidFill>
                <a:schemeClr val="accent5">
                  <a:lumMod val="10000"/>
                </a:schemeClr>
              </a:solidFill>
              <a:effectLst/>
            </a:endParaRPr>
          </a:p>
          <a:p>
            <a:endParaRPr lang="en-US" sz="2000" b="1" dirty="0">
              <a:solidFill>
                <a:schemeClr val="accent5">
                  <a:lumMod val="10000"/>
                </a:schemeClr>
              </a:solidFill>
              <a:effectLst/>
            </a:endParaRPr>
          </a:p>
          <a:p>
            <a:r>
              <a:rPr lang="en-US" sz="2000" b="1" dirty="0">
                <a:solidFill>
                  <a:schemeClr val="accent5">
                    <a:lumMod val="10000"/>
                  </a:schemeClr>
                </a:solidFill>
                <a:effectLst/>
              </a:rPr>
              <a:t>Download site for NJDEP GIS data: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accent5">
                    <a:lumMod val="10000"/>
                  </a:schemeClr>
                </a:solidFill>
                <a:effectLst/>
              </a:rPr>
              <a:t>    </a:t>
            </a:r>
            <a:r>
              <a:rPr lang="en-US" sz="2000" b="1" dirty="0">
                <a:solidFill>
                  <a:schemeClr val="accent5">
                    <a:lumMod val="10000"/>
                  </a:schemeClr>
                </a:solidFill>
                <a:effectLst/>
                <a:hlinkClick r:id="rId3"/>
              </a:rPr>
              <a:t>http://</a:t>
            </a:r>
            <a:r>
              <a:rPr lang="en-US" sz="2000" b="1" dirty="0" smtClean="0">
                <a:solidFill>
                  <a:schemeClr val="accent5">
                    <a:lumMod val="10000"/>
                  </a:schemeClr>
                </a:solidFill>
                <a:effectLst/>
                <a:hlinkClick r:id="rId3"/>
              </a:rPr>
              <a:t>www.nj.gov/dep/gis/stateshp.html</a:t>
            </a:r>
            <a:r>
              <a:rPr lang="en-US" sz="2000" b="1" dirty="0" smtClean="0">
                <a:solidFill>
                  <a:schemeClr val="accent5">
                    <a:lumMod val="10000"/>
                  </a:schemeClr>
                </a:solidFill>
                <a:effectLst/>
              </a:rPr>
              <a:t> </a:t>
            </a:r>
            <a:endParaRPr lang="en-US" sz="2000" b="1" dirty="0">
              <a:solidFill>
                <a:schemeClr val="accent5">
                  <a:lumMod val="10000"/>
                </a:schemeClr>
              </a:solidFill>
              <a:effectLst/>
            </a:endParaRPr>
          </a:p>
          <a:p>
            <a:endParaRPr lang="en-US" sz="2000" b="1" dirty="0">
              <a:solidFill>
                <a:schemeClr val="accent5">
                  <a:lumMod val="10000"/>
                </a:schemeClr>
              </a:solidFill>
              <a:effectLst/>
            </a:endParaRPr>
          </a:p>
          <a:p>
            <a:r>
              <a:rPr lang="en-US" sz="2000" b="1" dirty="0">
                <a:solidFill>
                  <a:schemeClr val="accent5">
                    <a:lumMod val="10000"/>
                  </a:schemeClr>
                </a:solidFill>
                <a:effectLst/>
              </a:rPr>
              <a:t>Download site for NJ Department of GIS :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accent5">
                    <a:lumMod val="10000"/>
                  </a:schemeClr>
                </a:solidFill>
                <a:effectLst/>
              </a:rPr>
              <a:t>    </a:t>
            </a:r>
            <a:r>
              <a:rPr lang="en-US" sz="2000" b="1" dirty="0">
                <a:solidFill>
                  <a:schemeClr val="accent5">
                    <a:lumMod val="10000"/>
                  </a:schemeClr>
                </a:solidFill>
                <a:effectLst/>
                <a:hlinkClick r:id="rId4"/>
              </a:rPr>
              <a:t>http://njogis-newjersey.opendata.arcgis.com</a:t>
            </a:r>
            <a:r>
              <a:rPr lang="en-US" sz="2000" b="1" dirty="0" smtClean="0">
                <a:solidFill>
                  <a:schemeClr val="accent5">
                    <a:lumMod val="10000"/>
                  </a:schemeClr>
                </a:solidFill>
                <a:effectLst/>
                <a:hlinkClick r:id="rId4"/>
              </a:rPr>
              <a:t>/</a:t>
            </a:r>
            <a:r>
              <a:rPr lang="en-US" sz="2000" b="1" dirty="0" smtClean="0">
                <a:solidFill>
                  <a:schemeClr val="accent5">
                    <a:lumMod val="10000"/>
                  </a:schemeClr>
                </a:solidFill>
                <a:effectLst/>
              </a:rPr>
              <a:t> </a:t>
            </a:r>
            <a:endParaRPr lang="en-US" sz="2000" b="1" dirty="0">
              <a:solidFill>
                <a:schemeClr val="accent5">
                  <a:lumMod val="10000"/>
                </a:schemeClr>
              </a:solidFill>
              <a:effectLst/>
            </a:endParaRPr>
          </a:p>
          <a:p>
            <a:endParaRPr lang="en-US" sz="2000" b="1" dirty="0">
              <a:solidFill>
                <a:schemeClr val="accent5">
                  <a:lumMod val="10000"/>
                </a:schemeClr>
              </a:solidFill>
              <a:effectLst/>
            </a:endParaRPr>
          </a:p>
          <a:p>
            <a:r>
              <a:rPr lang="en-US" sz="2000" b="1" dirty="0">
                <a:solidFill>
                  <a:schemeClr val="accent5">
                    <a:lumMod val="10000"/>
                  </a:schemeClr>
                </a:solidFill>
                <a:effectLst/>
              </a:rPr>
              <a:t>FEMA online site for viewing online flood hazard map: 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accent5">
                    <a:lumMod val="10000"/>
                  </a:schemeClr>
                </a:solidFill>
                <a:effectLst/>
              </a:rPr>
              <a:t>     </a:t>
            </a:r>
            <a:r>
              <a:rPr lang="en-US" sz="2000" b="1" dirty="0">
                <a:solidFill>
                  <a:schemeClr val="accent5">
                    <a:lumMod val="10000"/>
                  </a:schemeClr>
                </a:solidFill>
                <a:effectLst/>
                <a:hlinkClick r:id="rId5"/>
              </a:rPr>
              <a:t>https://</a:t>
            </a:r>
            <a:r>
              <a:rPr lang="en-US" sz="2000" b="1" dirty="0" smtClean="0">
                <a:solidFill>
                  <a:schemeClr val="accent5">
                    <a:lumMod val="10000"/>
                  </a:schemeClr>
                </a:solidFill>
                <a:effectLst/>
                <a:hlinkClick r:id="rId5"/>
              </a:rPr>
              <a:t>msc.fema.gov/portal/search</a:t>
            </a:r>
            <a:endParaRPr lang="en-US" sz="2000" b="1" dirty="0" smtClean="0">
              <a:solidFill>
                <a:schemeClr val="accent5">
                  <a:lumMod val="10000"/>
                </a:schemeClr>
              </a:solidFill>
              <a:effectLst/>
            </a:endParaRPr>
          </a:p>
          <a:p>
            <a:pPr marL="0" indent="0">
              <a:buNone/>
            </a:pPr>
            <a:endParaRPr lang="en-US" sz="2000" b="1" dirty="0">
              <a:solidFill>
                <a:schemeClr val="accent5">
                  <a:lumMod val="10000"/>
                </a:schemeClr>
              </a:solidFill>
              <a:effectLst/>
            </a:endParaRPr>
          </a:p>
          <a:p>
            <a:r>
              <a:rPr lang="en-US" sz="2000" b="1" dirty="0">
                <a:solidFill>
                  <a:schemeClr val="accent5">
                    <a:lumMod val="10000"/>
                  </a:schemeClr>
                </a:solidFill>
                <a:effectLst/>
              </a:rPr>
              <a:t>Robert </a:t>
            </a:r>
            <a:r>
              <a:rPr lang="en-US" sz="2000" b="1" dirty="0" smtClean="0">
                <a:solidFill>
                  <a:schemeClr val="accent5">
                    <a:lumMod val="10000"/>
                  </a:schemeClr>
                </a:solidFill>
                <a:effectLst/>
              </a:rPr>
              <a:t>Muska, Email: </a:t>
            </a:r>
            <a:r>
              <a:rPr lang="en-US" sz="2000" b="1" dirty="0" smtClean="0">
                <a:solidFill>
                  <a:schemeClr val="accent5">
                    <a:lumMod val="10000"/>
                  </a:schemeClr>
                </a:solidFill>
                <a:effectLst/>
                <a:hlinkClick r:id="rId6"/>
              </a:rPr>
              <a:t>GISnet@dep.nj.gov</a:t>
            </a:r>
            <a:r>
              <a:rPr lang="en-US" sz="2000" b="1" dirty="0" smtClean="0">
                <a:solidFill>
                  <a:schemeClr val="accent5">
                    <a:lumMod val="10000"/>
                  </a:schemeClr>
                </a:solidFill>
                <a:effectLst/>
              </a:rPr>
              <a:t>  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accent5">
                    <a:lumMod val="10000"/>
                  </a:schemeClr>
                </a:solidFill>
                <a:effectLst/>
              </a:rPr>
              <a:t>	</a:t>
            </a:r>
            <a:r>
              <a:rPr lang="en-US" sz="2000" b="1" dirty="0" smtClean="0">
                <a:solidFill>
                  <a:schemeClr val="accent5">
                    <a:lumMod val="10000"/>
                  </a:schemeClr>
                </a:solidFill>
                <a:effectLst/>
              </a:rPr>
              <a:t>Phone</a:t>
            </a:r>
            <a:r>
              <a:rPr lang="en-US" sz="2000" b="1" dirty="0">
                <a:solidFill>
                  <a:schemeClr val="accent5">
                    <a:lumMod val="10000"/>
                  </a:schemeClr>
                </a:solidFill>
                <a:effectLst/>
              </a:rPr>
              <a:t>: 609-777-0672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995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/>
              <a:t>What is a Geographic Information System (GIS)?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498B56C-BA96-4FDF-9D43-3D1054C41C3B}"/>
              </a:ext>
            </a:extLst>
          </p:cNvPr>
          <p:cNvSpPr/>
          <p:nvPr/>
        </p:nvSpPr>
        <p:spPr>
          <a:xfrm>
            <a:off x="1752600" y="4038600"/>
            <a:ext cx="5867400" cy="15573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FFFFFF"/>
                </a:solidFill>
                <a:latin typeface="Times New Roman" charset="0"/>
              </a:rPr>
              <a:t>“A computer-based system used to </a:t>
            </a:r>
          </a:p>
          <a:p>
            <a:pPr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FFFFFF"/>
                </a:solidFill>
                <a:latin typeface="Times New Roman" charset="0"/>
              </a:rPr>
              <a:t>   capture, store, edit, display,</a:t>
            </a:r>
          </a:p>
          <a:p>
            <a:pPr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FFFFFF"/>
                </a:solidFill>
                <a:latin typeface="Times New Roman" charset="0"/>
              </a:rPr>
              <a:t>   analyze, and plot </a:t>
            </a:r>
            <a:r>
              <a:rPr lang="en-US" altLang="en-US" sz="2800" dirty="0">
                <a:solidFill>
                  <a:srgbClr val="FFFF00"/>
                </a:solidFill>
                <a:latin typeface="Times New Roman" charset="0"/>
              </a:rPr>
              <a:t>geographically</a:t>
            </a:r>
          </a:p>
          <a:p>
            <a:pPr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FFFF00"/>
                </a:solidFill>
                <a:latin typeface="Times New Roman" charset="0"/>
              </a:rPr>
              <a:t>   referenced data</a:t>
            </a:r>
            <a:r>
              <a:rPr lang="en-US" altLang="en-US" sz="2800" dirty="0">
                <a:solidFill>
                  <a:srgbClr val="FFFFFF"/>
                </a:solidFill>
                <a:latin typeface="Times New Roman" charset="0"/>
              </a:rPr>
              <a:t> at any scale”</a:t>
            </a:r>
          </a:p>
        </p:txBody>
      </p:sp>
    </p:spTree>
    <p:extLst>
      <p:ext uri="{BB962C8B-B14F-4D97-AF65-F5344CB8AC3E}">
        <p14:creationId xmlns:p14="http://schemas.microsoft.com/office/powerpoint/2010/main" val="3728331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 its most basic: A digital interactive map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868" y="1676400"/>
            <a:ext cx="4792532" cy="4953000"/>
          </a:xfrm>
        </p:spPr>
        <p:txBody>
          <a:bodyPr/>
          <a:lstStyle/>
          <a:p>
            <a:r>
              <a:rPr lang="en-US" sz="2800" dirty="0"/>
              <a:t>Where features located on a map are tied to a spatial reference system (e.g. Longitude/ Latitude)</a:t>
            </a:r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8895" y="1600200"/>
            <a:ext cx="3719019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119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GIS includes a database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database stores additional descriptive information about each feature in a table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375" y="2915533"/>
            <a:ext cx="8382000" cy="317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998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GIS data can be represented as: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5181600"/>
            <a:ext cx="7467600" cy="1219200"/>
          </a:xfrm>
        </p:spPr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50EEA74-03D7-4767-B4E1-C5B2350856BE}"/>
              </a:ext>
            </a:extLst>
          </p:cNvPr>
          <p:cNvSpPr txBox="1"/>
          <p:nvPr/>
        </p:nvSpPr>
        <p:spPr>
          <a:xfrm>
            <a:off x="1219200" y="1676400"/>
            <a:ext cx="6477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Points  (contaminated sites, child care centers)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Lines   (streams, roads)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Polygons (municipal boundaries, wetlands)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Raster data (grid cells and imagery)</a:t>
            </a:r>
          </a:p>
        </p:txBody>
      </p:sp>
    </p:spTree>
    <p:extLst>
      <p:ext uri="{BB962C8B-B14F-4D97-AF65-F5344CB8AC3E}">
        <p14:creationId xmlns:p14="http://schemas.microsoft.com/office/powerpoint/2010/main" val="2188806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9B5251-B8F6-42FA-96A1-01679E553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Polygon </a:t>
            </a:r>
            <a:r>
              <a:rPr lang="en-US" dirty="0" smtClean="0"/>
              <a:t>Layer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B3AF09F-E168-4E01-BEC0-C189838197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Municipal </a:t>
            </a:r>
            <a:r>
              <a:rPr lang="en-US" dirty="0" smtClean="0"/>
              <a:t>Boundaries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2375640"/>
            <a:ext cx="6010275" cy="395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282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EA9D7E-E8AF-410D-AD1D-2B929DA30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 Layer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754D520-3D2A-4839-8D0A-27E29324AF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Streams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362200"/>
            <a:ext cx="6334125" cy="4137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771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651EE5-BE72-4B7F-BD9E-4FB8893AB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 Layer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7C61B56-461C-4C91-843F-5371309A95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Contaminated </a:t>
            </a:r>
            <a:r>
              <a:rPr lang="en-US" dirty="0" smtClean="0"/>
              <a:t>Sites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443943"/>
            <a:ext cx="5938838" cy="389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552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9787D2-850B-4E9D-AC8A-351F5FDA9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layers can be combined into one map.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1DA77E7-07A7-4CF8-AB1D-BDB9D242DE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Municipal boundaries + Streams + Contaminated sites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2895600"/>
            <a:ext cx="5634038" cy="3686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407040"/>
      </p:ext>
    </p:extLst>
  </p:cSld>
  <p:clrMapOvr>
    <a:masterClrMapping/>
  </p:clrMapOvr>
</p:sld>
</file>

<file path=ppt/theme/theme1.xml><?xml version="1.0" encoding="utf-8"?>
<a:theme xmlns:a="http://schemas.openxmlformats.org/drawingml/2006/main" name="Compass">
  <a:themeElements>
    <a:clrScheme name="Compass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Compas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Compass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ss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AD37B786-83F2-40E7-9BCE-A41401EC4DE6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60502213-5C35-4851-A89C-975BABE5269C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79A3AB23-F1A5-412B-B556-757AB95ADF9D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CE519B9E-5F4A-4639-A6D4-FD636B30E42A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7298</TotalTime>
  <Words>348</Words>
  <Application>Microsoft Office PowerPoint</Application>
  <PresentationFormat>On-screen Show (4:3)</PresentationFormat>
  <Paragraphs>76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Tahoma</vt:lpstr>
      <vt:lpstr>Times New Roman</vt:lpstr>
      <vt:lpstr>Wingdings</vt:lpstr>
      <vt:lpstr>Compass</vt:lpstr>
      <vt:lpstr>NJ-GeoWeb Interactive Basics Workshop</vt:lpstr>
      <vt:lpstr>What is a Geographic Information System (GIS)?</vt:lpstr>
      <vt:lpstr>At its most basic: A digital interactive map</vt:lpstr>
      <vt:lpstr>GIS includes a database</vt:lpstr>
      <vt:lpstr>GIS data can be represented as:</vt:lpstr>
      <vt:lpstr>Polygon Layer </vt:lpstr>
      <vt:lpstr>Line Layer</vt:lpstr>
      <vt:lpstr>Point Layer</vt:lpstr>
      <vt:lpstr>The layers can be combined into one map.</vt:lpstr>
      <vt:lpstr>GIS provides powerful geoprocessing tools for analysis</vt:lpstr>
      <vt:lpstr>Data layers that are particularly useful for environmental groups</vt:lpstr>
      <vt:lpstr>NJ-GeoWeb</vt:lpstr>
      <vt:lpstr>Useful Resources</vt:lpstr>
    </vt:vector>
  </TitlesOfParts>
  <Company>NJDEP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NJ-GeoWeb Interactive Basics Workshop</dc:title>
  <dc:creator>Seth Hackman</dc:creator>
  <cp:lastModifiedBy>Kristi MacDonald</cp:lastModifiedBy>
  <cp:revision>140</cp:revision>
  <cp:lastPrinted>2018-05-17T13:30:15Z</cp:lastPrinted>
  <dcterms:created xsi:type="dcterms:W3CDTF">2015-04-28T19:52:39Z</dcterms:created>
  <dcterms:modified xsi:type="dcterms:W3CDTF">2018-05-20T13:08:26Z</dcterms:modified>
</cp:coreProperties>
</file>