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481" r:id="rId2"/>
    <p:sldId id="257" r:id="rId3"/>
    <p:sldId id="262" r:id="rId4"/>
    <p:sldId id="263" r:id="rId5"/>
    <p:sldId id="479" r:id="rId6"/>
    <p:sldId id="266" r:id="rId7"/>
    <p:sldId id="478" r:id="rId8"/>
    <p:sldId id="268" r:id="rId9"/>
    <p:sldId id="480" r:id="rId10"/>
    <p:sldId id="477" r:id="rId11"/>
    <p:sldId id="267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Kibler" initials="BK" lastIdx="1" clrIdx="0">
    <p:extLst>
      <p:ext uri="{19B8F6BF-5375-455C-9EA6-DF929625EA0E}">
        <p15:presenceInfo xmlns:p15="http://schemas.microsoft.com/office/powerpoint/2012/main" userId="S::bkibler@raritanheadwaters.org::ec2abdf6-6b1f-49d2-8683-85a0b6efa4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86" d="100"/>
          <a:sy n="86" d="100"/>
        </p:scale>
        <p:origin x="124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4T13:31:10.220" idx="1">
    <p:pos x="10" y="10"/>
    <p:text>Source:  NOAA National Centers for Environmental Information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13370-D984-4858-8A16-116756A71E1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B07D8-62B3-45B7-9F4B-D2DF7B461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92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&gt;10,000 </a:t>
            </a:r>
            <a:r>
              <a:rPr lang="en-US" dirty="0" err="1"/>
              <a:t>cfs</a:t>
            </a:r>
            <a:r>
              <a:rPr lang="en-US" dirty="0"/>
              <a:t>/quantity is an 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9B07D8-62B3-45B7-9F4B-D2DF7B461C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26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276 </a:t>
            </a:r>
            <a:r>
              <a:rPr lang="en-US" dirty="0" err="1"/>
              <a:t>cfs</a:t>
            </a:r>
            <a:r>
              <a:rPr lang="en-US" dirty="0"/>
              <a:t>/quality is an 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9B07D8-62B3-45B7-9F4B-D2DF7B461C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33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65 billion gallons in RHA; 99 billion gallons basin wide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B07D8-62B3-45B7-9F4B-D2DF7B461C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48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365011" indent="-3691464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25924" indent="-225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76292" indent="-225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26662" indent="-225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477031" indent="-225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27400" indent="-225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377770" indent="-225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28138" indent="-225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1B85A6F-674E-40A0-98F6-D19246EE4716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84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F65DAC-9221-43B8-819E-4A5D3D6346F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27C1E0-7675-46BD-AD67-CA01D0B5F33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.gov/dep/stormwater/" TargetMode="External"/><Relationship Id="rId2" Type="http://schemas.openxmlformats.org/officeDocument/2006/relationships/hyperlink" Target="https://www.njleg.state.nj.us/2018/Bills/PL19/42_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j.gov/dep/dwq/stormwaterutility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lcvef.org/flood-defense/resources" TargetMode="External"/><Relationship Id="rId2" Type="http://schemas.openxmlformats.org/officeDocument/2006/relationships/hyperlink" Target="https://www.njfuture.org/issues/environment-and-agriculture/water-sewer/stormwater-utilitie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ues.rutgers.edu/meadowlands-district-stormwater/pdfs/Doc25_Cyre1987_Developing_a_Utility.pdf" TargetMode="External"/><Relationship Id="rId5" Type="http://schemas.openxmlformats.org/officeDocument/2006/relationships/hyperlink" Target="https://cues.rutgers.edu/meadowlands-district-stormwater/pdfs/Doc18_Internet%20guide%20to%20financing%20stormwater%20management.pdf" TargetMode="External"/><Relationship Id="rId4" Type="http://schemas.openxmlformats.org/officeDocument/2006/relationships/hyperlink" Target="https://njaes.rutgers.edu/environmen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ritanheadwaters.org/municipal-tool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4C5D8-3CC3-4671-BEDC-3F2C4F6DC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851648" cy="13716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Watershed Tools for Local Leaders</a:t>
            </a:r>
            <a:br>
              <a:rPr lang="en-US" sz="2400" dirty="0"/>
            </a:br>
            <a:r>
              <a:rPr lang="en-US" sz="3600" dirty="0"/>
              <a:t>Local Solutions to Local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33AB97-F901-465E-8688-F124995BD4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800" dirty="0"/>
              <a:t>      Addressing Stormwater in Your Community</a:t>
            </a:r>
            <a:endParaRPr lang="en-US" dirty="0"/>
          </a:p>
        </p:txBody>
      </p:sp>
      <p:pic>
        <p:nvPicPr>
          <p:cNvPr id="4" name="Picture 5" descr="C:\Users\agorczyca\Downloads\Transparent_RHALogo.png">
            <a:extLst>
              <a:ext uri="{FF2B5EF4-FFF2-40B4-BE49-F238E27FC236}">
                <a16:creationId xmlns:a16="http://schemas.microsoft.com/office/drawing/2014/main" id="{CDA7E7EE-5A32-4B20-BF84-1D3001198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856002"/>
            <a:ext cx="3444688" cy="153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774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dirty="0"/>
              <a:t>	</a:t>
            </a: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r>
              <a:rPr lang="en-US" sz="4400" dirty="0"/>
              <a:t>Watershed Tools for Local Leaders</a:t>
            </a:r>
            <a:br>
              <a:rPr lang="en-US" sz="4400" dirty="0"/>
            </a:br>
            <a:r>
              <a:rPr lang="en-US" sz="3600" dirty="0"/>
              <a:t>Addressing Stormwater in Your Community</a:t>
            </a:r>
            <a:br>
              <a:rPr lang="en-US" sz="1600" dirty="0"/>
            </a:b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idx="4294967295"/>
          </p:nvPr>
        </p:nvSpPr>
        <p:spPr>
          <a:xfrm>
            <a:off x="0" y="1935163"/>
            <a:ext cx="8839200" cy="4389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Clean Stormwater and Flood Reduction Act: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hlinkClick r:id="rId2"/>
              </a:rPr>
              <a:t>njleg.state.nj.us/2018/Bills/PL19/42_.PDF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	NJ Department of Environmental Protection: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hlinkClick r:id="rId3"/>
              </a:rPr>
              <a:t>nj.gov/dep/stormwater/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hlinkClick r:id="rId4"/>
              </a:rPr>
              <a:t>nj.gov/dep/dwq/stormwaterutility.html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2570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dirty="0"/>
              <a:t>	</a:t>
            </a: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r>
              <a:rPr lang="en-US" sz="4400" dirty="0"/>
              <a:t>Watershed Tools for Local Leaders</a:t>
            </a:r>
            <a:br>
              <a:rPr lang="en-US" sz="4400" dirty="0"/>
            </a:br>
            <a:r>
              <a:rPr lang="en-US" sz="3600" dirty="0"/>
              <a:t>Addressing Stormwater in Your Community</a:t>
            </a:r>
            <a:br>
              <a:rPr lang="en-US" sz="1600" dirty="0"/>
            </a:b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idx="4294967295"/>
          </p:nvPr>
        </p:nvSpPr>
        <p:spPr>
          <a:xfrm>
            <a:off x="0" y="1566863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Can I Get More Information?</a:t>
            </a:r>
          </a:p>
          <a:p>
            <a:pPr lvl="1"/>
            <a:r>
              <a:rPr lang="en-US" dirty="0"/>
              <a:t>New Jersey Stormwater Utility Resource Center</a:t>
            </a:r>
          </a:p>
          <a:p>
            <a:pPr lvl="2"/>
            <a:r>
              <a:rPr lang="en-US" dirty="0">
                <a:hlinkClick r:id="rId2"/>
              </a:rPr>
              <a:t>stormwaterutilities.njfuture.org</a:t>
            </a:r>
            <a:endParaRPr lang="en-US" dirty="0"/>
          </a:p>
          <a:p>
            <a:pPr lvl="1"/>
            <a:r>
              <a:rPr lang="en-US" dirty="0"/>
              <a:t>Flood Defense New Jersey </a:t>
            </a:r>
          </a:p>
          <a:p>
            <a:pPr lvl="2"/>
            <a:r>
              <a:rPr lang="en-US" dirty="0">
                <a:hlinkClick r:id="rId3"/>
              </a:rPr>
              <a:t>njlcvef.org/flood-defense/resources</a:t>
            </a:r>
            <a:endParaRPr lang="en-US" dirty="0"/>
          </a:p>
          <a:p>
            <a:pPr lvl="1"/>
            <a:r>
              <a:rPr lang="en-US" dirty="0"/>
              <a:t>Rutgers</a:t>
            </a:r>
          </a:p>
          <a:p>
            <a:pPr lvl="2"/>
            <a:r>
              <a:rPr lang="en-US" dirty="0">
                <a:hlinkClick r:id="rId4"/>
              </a:rPr>
              <a:t>njaes.rutgers.edu/environment/</a:t>
            </a:r>
            <a:endParaRPr lang="en-US" dirty="0"/>
          </a:p>
          <a:p>
            <a:pPr lvl="1"/>
            <a:r>
              <a:rPr lang="en-US" dirty="0"/>
              <a:t>An Internet Guide to Financing Stormwater Management</a:t>
            </a:r>
          </a:p>
          <a:p>
            <a:pPr lvl="2"/>
            <a:r>
              <a:rPr lang="en-US" dirty="0">
                <a:hlinkClick r:id="rId5"/>
              </a:rPr>
              <a:t>cues.rutgers.edu/meadowlands-district-stormwater/pdfs/Doc18_Internet%20guide%20to%20financing%20stormwater%20management.pdf</a:t>
            </a:r>
            <a:endParaRPr lang="en-US" dirty="0"/>
          </a:p>
          <a:p>
            <a:pPr lvl="1"/>
            <a:r>
              <a:rPr lang="en-US" dirty="0"/>
              <a:t>Developing a Stormwater Management Utility</a:t>
            </a:r>
          </a:p>
          <a:p>
            <a:pPr lvl="2"/>
            <a:r>
              <a:rPr lang="en-US" dirty="0">
                <a:hlinkClick r:id="rId6"/>
              </a:rPr>
              <a:t>cues.rutgers.edu/meadowlands-district-stormwater/pdfs/Doc25_Cyre1987_Developing_a_Utility.pdf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6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ctrTitle"/>
          </p:nvPr>
        </p:nvSpPr>
        <p:spPr>
          <a:xfrm>
            <a:off x="152400" y="1432733"/>
            <a:ext cx="8839200" cy="3429000"/>
          </a:xfrm>
        </p:spPr>
        <p:txBody>
          <a:bodyPr>
            <a:noAutofit/>
          </a:bodyPr>
          <a:lstStyle/>
          <a:p>
            <a:pPr algn="ctr"/>
            <a:br>
              <a:rPr lang="en-US" altLang="en-US" sz="54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en-US" altLang="en-US" sz="54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  <a:t>Thank you for attending today’s</a:t>
            </a:r>
            <a:b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  <a:t>Watershed Tools for Local Leaders Workshop</a:t>
            </a:r>
            <a:b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  <a:t>For upcoming and archived workshops visit</a:t>
            </a:r>
            <a:b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en-US" altLang="en-US" sz="20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altLang="en-US" sz="2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br>
              <a:rPr lang="en-US" altLang="en-US" sz="20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en-US" altLang="en-US" sz="32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en-US" altLang="en-US" sz="28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en-US" altLang="en-US" sz="2400" dirty="0">
                <a:solidFill>
                  <a:schemeClr val="tx1"/>
                </a:solidFill>
                <a:ea typeface="ＭＳ Ｐゴシック" pitchFamily="34" charset="-128"/>
              </a:rPr>
            </a:br>
            <a:endParaRPr lang="en-US" alt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1066800" y="2711700"/>
            <a:ext cx="7086600" cy="1434599"/>
          </a:xfrm>
        </p:spPr>
        <p:txBody>
          <a:bodyPr>
            <a:normAutofit/>
          </a:bodyPr>
          <a:lstStyle/>
          <a:p>
            <a:pPr marL="63500" algn="ctr">
              <a:spcBef>
                <a:spcPct val="0"/>
              </a:spcBef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https://www.raritanheadwaters.org/municipal-tools/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algn="ctr">
              <a:spcBef>
                <a:spcPct val="0"/>
              </a:spcBef>
            </a:pPr>
            <a:br>
              <a:rPr lang="en-US" altLang="en-US" sz="2400" dirty="0">
                <a:ea typeface="ＭＳ Ｐゴシック" pitchFamily="34" charset="-128"/>
              </a:rPr>
            </a:br>
            <a:r>
              <a:rPr lang="en-US" altLang="en-US" sz="2000" dirty="0">
                <a:ea typeface="ＭＳ Ｐゴシック" pitchFamily="34" charset="-128"/>
              </a:rPr>
              <a:t>For more information contact Kristi MacDonald at kmacdonald@raritanheadwaters.org</a:t>
            </a:r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387239"/>
            <a:ext cx="2171700" cy="2163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agorczyca\Downloads\Transparent_RHA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69266"/>
            <a:ext cx="4038600" cy="179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23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dirty="0"/>
              <a:t>Watershed Tools for Local Leaders</a:t>
            </a:r>
            <a:br>
              <a:rPr lang="en-US" sz="3800" dirty="0"/>
            </a:br>
            <a:r>
              <a:rPr lang="en-US" sz="3200" dirty="0"/>
              <a:t>Addressing Stormwater in Your Community</a:t>
            </a:r>
            <a:br>
              <a:rPr lang="en-US" sz="1400" dirty="0"/>
            </a:br>
            <a:endParaRPr lang="en-US" sz="3100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1524000" y="2209800"/>
            <a:ext cx="6248400" cy="4389120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3100" dirty="0"/>
              <a:t>Is stormwater a problem?</a:t>
            </a:r>
          </a:p>
          <a:p>
            <a:pPr lvl="1"/>
            <a:r>
              <a:rPr lang="en-US" sz="2900" dirty="0"/>
              <a:t>Is the problem getting worse?</a:t>
            </a:r>
          </a:p>
          <a:p>
            <a:pPr lvl="1"/>
            <a:r>
              <a:rPr lang="en-US" sz="2900" dirty="0"/>
              <a:t>Stormwater isn’t just water</a:t>
            </a:r>
          </a:p>
          <a:p>
            <a:r>
              <a:rPr lang="en-US" sz="3100" dirty="0"/>
              <a:t>How does your community deal with stormwater?</a:t>
            </a:r>
          </a:p>
          <a:p>
            <a:r>
              <a:rPr lang="en-US" sz="3100" dirty="0"/>
              <a:t>Can stormwater be addressed successfully?</a:t>
            </a:r>
          </a:p>
          <a:p>
            <a:r>
              <a:rPr lang="en-US" sz="3100" dirty="0"/>
              <a:t>Do you need more information?</a:t>
            </a:r>
          </a:p>
          <a:p>
            <a:r>
              <a:rPr lang="en-US" sz="3100" dirty="0"/>
              <a:t>Do you need money?</a:t>
            </a:r>
          </a:p>
          <a:p>
            <a:endParaRPr lang="en-US" sz="31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93192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0825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800" dirty="0"/>
              <a:t>Is Stormwater a Problem?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69392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667512" lvl="2" indent="0">
              <a:buNone/>
            </a:pPr>
            <a:endParaRPr lang="en-US" sz="2700" dirty="0"/>
          </a:p>
          <a:p>
            <a:pPr marL="667512" lvl="2" indent="0">
              <a:buNone/>
            </a:pPr>
            <a:r>
              <a:rPr lang="en-US" sz="2700" dirty="0"/>
              <a:t>South Branch, Raritan River, Hurricane Irene, October 2011</a:t>
            </a:r>
          </a:p>
        </p:txBody>
      </p:sp>
      <p:pic>
        <p:nvPicPr>
          <p:cNvPr id="5" name="Picture 2" descr="http://www.americanwhitewater.org/photos/archive/medium/146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486" y="1295400"/>
            <a:ext cx="6324600" cy="473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66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dirty="0"/>
              <a:t>Is Stormwater a Problem?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463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South Branch, Raritan River, May 2019</a:t>
            </a:r>
          </a:p>
        </p:txBody>
      </p:sp>
      <p:pic>
        <p:nvPicPr>
          <p:cNvPr id="5" name="Picture 3" descr="C:\My Photos\KLGorge\Downstre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48768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58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14894-E9B0-441E-A704-BAABD80B4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979" y="431483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Is the problem getting worse?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F5B9E-11FE-420E-84E8-DF0C035B3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Image result for precipitation trends new jersey">
            <a:extLst>
              <a:ext uri="{FF2B5EF4-FFF2-40B4-BE49-F238E27FC236}">
                <a16:creationId xmlns:a16="http://schemas.microsoft.com/office/drawing/2014/main" id="{43C8EF1A-6243-4ECC-9BC3-195DA7B8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186815"/>
            <a:ext cx="7848600" cy="58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951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00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dirty="0"/>
              <a:t>	</a:t>
            </a: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r>
              <a:rPr lang="en-US" sz="3800" dirty="0"/>
              <a:t>	Is the Problem Getting Worse?</a:t>
            </a:r>
            <a:br>
              <a:rPr lang="en-US" sz="3800" dirty="0"/>
            </a:br>
            <a:br>
              <a:rPr lang="en-US" sz="3800" dirty="0"/>
            </a:br>
            <a:r>
              <a:rPr lang="en-US" sz="3800" b="1" dirty="0">
                <a:solidFill>
                  <a:srgbClr val="C00000"/>
                </a:solidFill>
              </a:rPr>
              <a:t>QUIZ!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r>
              <a:rPr lang="en-US" dirty="0"/>
              <a:t>The average amount of additional annual rainfall now received in the Raritan Basin is enough to fill:</a:t>
            </a:r>
          </a:p>
          <a:p>
            <a:pPr marL="393192" lvl="1" indent="0">
              <a:buNone/>
            </a:pPr>
            <a:r>
              <a:rPr lang="en-US" dirty="0"/>
              <a:t>	a.  Spruce Run Reservoir (11 billion gallons)</a:t>
            </a:r>
          </a:p>
          <a:p>
            <a:pPr marL="393192" lvl="1" indent="0">
              <a:buNone/>
            </a:pPr>
            <a:r>
              <a:rPr lang="en-US" dirty="0"/>
              <a:t>	b.  Wanaque reservoir (30 billion gallons)</a:t>
            </a:r>
          </a:p>
          <a:p>
            <a:pPr marL="393192" lvl="1" indent="0">
              <a:buNone/>
            </a:pPr>
            <a:r>
              <a:rPr lang="en-US" dirty="0"/>
              <a:t>	c.  Round Valley Reservoir (55 billion gallons)</a:t>
            </a:r>
          </a:p>
          <a:p>
            <a:pPr marL="393192" lvl="1" indent="0">
              <a:buNone/>
            </a:pPr>
            <a:r>
              <a:rPr lang="en-US" dirty="0"/>
              <a:t>	d. 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95129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881D8-501D-4685-A349-5355F5A1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25857"/>
            <a:ext cx="8229600" cy="4648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400" dirty="0"/>
              <a:t>Is the Problem Getting Worse?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3869F-8984-47E4-A462-225F519CF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bserved and Projected Temperature Change">
            <a:extLst>
              <a:ext uri="{FF2B5EF4-FFF2-40B4-BE49-F238E27FC236}">
                <a16:creationId xmlns:a16="http://schemas.microsoft.com/office/drawing/2014/main" id="{4FDF3E05-2187-45CE-B818-592849DD8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55484"/>
            <a:ext cx="7924800" cy="51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88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dirty="0"/>
              <a:t>	</a:t>
            </a: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r>
              <a:rPr lang="en-US" sz="4400" dirty="0"/>
              <a:t>Watershed Tools for Local Leaders</a:t>
            </a:r>
            <a:br>
              <a:rPr lang="en-US" sz="4400" dirty="0"/>
            </a:br>
            <a:r>
              <a:rPr lang="en-US" sz="3600" dirty="0"/>
              <a:t>Addressing Stormwater in Your Community</a:t>
            </a:r>
            <a:br>
              <a:rPr lang="en-US" sz="1600" dirty="0"/>
            </a:b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idx="4294967295"/>
          </p:nvPr>
        </p:nvSpPr>
        <p:spPr>
          <a:xfrm>
            <a:off x="0" y="1935163"/>
            <a:ext cx="8839200" cy="4389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1. How are we paying for stormwater now?</a:t>
            </a:r>
          </a:p>
          <a:p>
            <a:pPr marL="0" indent="0">
              <a:buNone/>
            </a:pPr>
            <a:r>
              <a:rPr lang="en-US" dirty="0"/>
              <a:t>	2. How do we pay for new stormwater projects?</a:t>
            </a:r>
          </a:p>
          <a:p>
            <a:pPr marL="0" indent="0">
              <a:buNone/>
            </a:pPr>
            <a:r>
              <a:rPr lang="en-US" dirty="0"/>
              <a:t>	3. What is a stormwater utility? </a:t>
            </a:r>
          </a:p>
          <a:p>
            <a:pPr marL="0" indent="0">
              <a:buNone/>
            </a:pPr>
            <a:r>
              <a:rPr lang="en-US" dirty="0"/>
              <a:t>		What are its benefits?</a:t>
            </a:r>
          </a:p>
          <a:p>
            <a:pPr marL="0" indent="0">
              <a:buNone/>
            </a:pPr>
            <a:r>
              <a:rPr lang="en-US" dirty="0"/>
              <a:t>		Do we need one?</a:t>
            </a:r>
          </a:p>
          <a:p>
            <a:pPr marL="0" indent="0">
              <a:buNone/>
            </a:pPr>
            <a:r>
              <a:rPr lang="en-US" dirty="0"/>
              <a:t>		How do we fund it?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467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dirty="0"/>
              <a:t>	</a:t>
            </a: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r>
              <a:rPr lang="en-US" sz="4400" dirty="0"/>
              <a:t>Watershed Tools for Local Leaders</a:t>
            </a:r>
            <a:br>
              <a:rPr lang="en-US" sz="4400" dirty="0"/>
            </a:br>
            <a:r>
              <a:rPr lang="en-US" sz="3600" dirty="0"/>
              <a:t>Addressing Stormwater in Your Community</a:t>
            </a:r>
            <a:br>
              <a:rPr lang="en-US" sz="1600" dirty="0"/>
            </a:b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idx="4294967295"/>
          </p:nvPr>
        </p:nvSpPr>
        <p:spPr>
          <a:xfrm>
            <a:off x="0" y="1935163"/>
            <a:ext cx="8839200" cy="43894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1. Advantages of a Stormwater Utility</a:t>
            </a:r>
          </a:p>
          <a:p>
            <a:pPr marL="0" indent="0">
              <a:buNone/>
            </a:pPr>
            <a:r>
              <a:rPr lang="en-US" dirty="0"/>
              <a:t>		Local solution to a local problem</a:t>
            </a:r>
          </a:p>
          <a:p>
            <a:pPr marL="0" indent="0">
              <a:buNone/>
            </a:pPr>
            <a:r>
              <a:rPr lang="en-US" dirty="0"/>
              <a:t>		Flexible, Equitable, and Dedicated</a:t>
            </a:r>
          </a:p>
          <a:p>
            <a:pPr marL="0" indent="0">
              <a:buNone/>
            </a:pPr>
            <a:r>
              <a:rPr lang="en-US" dirty="0"/>
              <a:t>		Cost-effective way to address stormwater</a:t>
            </a:r>
          </a:p>
          <a:p>
            <a:pPr marL="0" indent="0">
              <a:buNone/>
            </a:pPr>
            <a:r>
              <a:rPr lang="en-US" dirty="0"/>
              <a:t>	2. Do we need one?</a:t>
            </a:r>
          </a:p>
          <a:p>
            <a:pPr marL="0" indent="0">
              <a:buNone/>
            </a:pPr>
            <a:r>
              <a:rPr lang="en-US" dirty="0"/>
              <a:t>		Feasibility study</a:t>
            </a:r>
          </a:p>
          <a:p>
            <a:pPr marL="0" indent="0">
              <a:buNone/>
            </a:pPr>
            <a:r>
              <a:rPr lang="en-US" dirty="0"/>
              <a:t>	3. What does it cost and who pays?	</a:t>
            </a:r>
          </a:p>
        </p:txBody>
      </p:sp>
    </p:spTree>
    <p:extLst>
      <p:ext uri="{BB962C8B-B14F-4D97-AF65-F5344CB8AC3E}">
        <p14:creationId xmlns:p14="http://schemas.microsoft.com/office/powerpoint/2010/main" val="239273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10450</TotalTime>
  <Words>623</Words>
  <Application>Microsoft Office PowerPoint</Application>
  <PresentationFormat>On-screen Show (4:3)</PresentationFormat>
  <Paragraphs>107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Flow</vt:lpstr>
      <vt:lpstr>Watershed Tools for Local Leaders Local Solutions to Local Problems</vt:lpstr>
      <vt:lpstr>Watershed Tools for Local Leaders Addressing Stormwater in Your Community </vt:lpstr>
      <vt:lpstr>Is Stormwater a Problem?</vt:lpstr>
      <vt:lpstr>Is Stormwater a Problem?</vt:lpstr>
      <vt:lpstr>Is the problem getting worse?</vt:lpstr>
      <vt:lpstr>          Is the Problem Getting Worse?  QUIZ!</vt:lpstr>
      <vt:lpstr>Is the Problem Getting Worse?</vt:lpstr>
      <vt:lpstr>         Watershed Tools for Local Leaders Addressing Stormwater in Your Community </vt:lpstr>
      <vt:lpstr>         Watershed Tools for Local Leaders Addressing Stormwater in Your Community </vt:lpstr>
      <vt:lpstr>         Watershed Tools for Local Leaders Addressing Stormwater in Your Community </vt:lpstr>
      <vt:lpstr>        Watershed Tools for Local Leaders Addressing Stormwater in Your Community </vt:lpstr>
      <vt:lpstr>  Thank you for attending today’s Watershed Tools for Local Leaders Workshop  For upcoming and archived workshops visit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Quality Monitoring</dc:title>
  <dc:creator>Bill Kibler</dc:creator>
  <cp:lastModifiedBy>Kristi MacDonald</cp:lastModifiedBy>
  <cp:revision>44</cp:revision>
  <dcterms:created xsi:type="dcterms:W3CDTF">2013-12-04T20:13:52Z</dcterms:created>
  <dcterms:modified xsi:type="dcterms:W3CDTF">2021-02-24T20:44:31Z</dcterms:modified>
</cp:coreProperties>
</file>